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65" r:id="rId2"/>
    <p:sldId id="266" r:id="rId3"/>
    <p:sldId id="267" r:id="rId4"/>
    <p:sldId id="268" r:id="rId5"/>
    <p:sldId id="269" r:id="rId6"/>
    <p:sldId id="270" r:id="rId7"/>
    <p:sldId id="271" r:id="rId8"/>
    <p:sldId id="272" r:id="rId9"/>
    <p:sldId id="274" r:id="rId10"/>
    <p:sldId id="275" r:id="rId11"/>
    <p:sldId id="276" r:id="rId12"/>
    <p:sldId id="301" r:id="rId13"/>
    <p:sldId id="302" r:id="rId14"/>
    <p:sldId id="303" r:id="rId15"/>
    <p:sldId id="304"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7" r:id="rId29"/>
    <p:sldId id="298" r:id="rId30"/>
    <p:sldId id="299" r:id="rId31"/>
    <p:sldId id="300"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183A81-877E-430F-A105-C20B73FAD1B7}" type="datetimeFigureOut">
              <a:rPr lang="it-IT" smtClean="0"/>
              <a:pPr/>
              <a:t>08/01/2023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D8130-6948-4CF3-8B01-9ECA581C5493}"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C1D8130-6948-4CF3-8B01-9ECA581C5493}" type="slidenum">
              <a:rPr lang="it-IT" smtClean="0"/>
              <a:pPr/>
              <a:t>18</a:t>
            </a:fld>
            <a:endParaRPr lang="it-IT"/>
          </a:p>
        </p:txBody>
      </p:sp>
    </p:spTree>
    <p:extLst>
      <p:ext uri="{BB962C8B-B14F-4D97-AF65-F5344CB8AC3E}">
        <p14:creationId xmlns:p14="http://schemas.microsoft.com/office/powerpoint/2010/main" val="168375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305AF804-F4D0-41AB-92D0-5834864F1C65}" type="datetime1">
              <a:rPr lang="it-IT" smtClean="0"/>
              <a:pPr/>
              <a:t>08/01/2023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4A6C6D2-988A-4A47-89F2-7289292B6755}" type="datetime1">
              <a:rPr lang="it-IT" smtClean="0"/>
              <a:pPr/>
              <a:t>08/01/2023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75E51C-9A84-45A1-AE95-635EE587139B}" type="datetime1">
              <a:rPr lang="it-IT" smtClean="0"/>
              <a:pPr/>
              <a:t>08/01/2023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918D2CE-C14E-4C6C-9D4B-127F7FC1DA28}" type="datetime1">
              <a:rPr lang="it-IT" smtClean="0"/>
              <a:pPr/>
              <a:t>08/01/2023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2682D94-0340-472F-9158-75F41B47F759}" type="datetime1">
              <a:rPr lang="it-IT" smtClean="0"/>
              <a:pPr/>
              <a:t>08/01/2023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E93A77A-14C6-4D3B-96F9-746AFC1A4E24}" type="datetime1">
              <a:rPr lang="it-IT" smtClean="0"/>
              <a:pPr/>
              <a:t>08/01/2023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D2F7B37-B3AA-4C8F-8AA0-46159C37DF2D}" type="datetime1">
              <a:rPr lang="it-IT" smtClean="0"/>
              <a:pPr/>
              <a:t>08/01/2023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365E681-1283-43E6-87B2-354A09A17C10}" type="datetime1">
              <a:rPr lang="it-IT" smtClean="0"/>
              <a:pPr/>
              <a:t>08/01/2023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D45F63-015C-4112-A214-57BC5C80E976}" type="datetime1">
              <a:rPr lang="it-IT" smtClean="0"/>
              <a:pPr/>
              <a:t>08/01/2023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2925088-D033-47FA-8EBC-309CDC2C58FE}" type="datetime1">
              <a:rPr lang="it-IT" smtClean="0"/>
              <a:pPr/>
              <a:t>08/01/2023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E62D524-0165-483D-9F4D-8C939BFF2D73}" type="datetime1">
              <a:rPr lang="it-IT" smtClean="0"/>
              <a:pPr/>
              <a:t>08/01/2023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E6BF45-AEAD-485F-9018-C6F776D01CB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8F28A-5D92-4448-B835-57D8ADF909EA}" type="datetime1">
              <a:rPr lang="it-IT" smtClean="0"/>
              <a:pPr/>
              <a:t>08/01/2023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6BF45-AEAD-485F-9018-C6F776D01CB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3" name="Sottotitolo 2"/>
          <p:cNvSpPr>
            <a:spLocks noGrp="1"/>
          </p:cNvSpPr>
          <p:nvPr>
            <p:ph type="subTitle" idx="1"/>
          </p:nvPr>
        </p:nvSpPr>
        <p:spPr>
          <a:xfrm>
            <a:off x="251520" y="4869160"/>
            <a:ext cx="8640960" cy="1152128"/>
          </a:xfrm>
          <a:solidFill>
            <a:srgbClr val="FFFF00"/>
          </a:solidFill>
          <a:ln w="25400">
            <a:solidFill>
              <a:srgbClr val="FF0000"/>
            </a:solidFill>
          </a:ln>
        </p:spPr>
        <p:txBody>
          <a:bodyPr>
            <a:noAutofit/>
          </a:bodyPr>
          <a:lstStyle/>
          <a:p>
            <a:r>
              <a:rPr lang="it-IT" sz="2400" b="1" dirty="0">
                <a:solidFill>
                  <a:srgbClr val="002060"/>
                </a:solidFill>
              </a:rPr>
              <a:t>Sembrano imprendibili. Gli adolescenti (12 - 18 anni) sfuggono alle cure educative scolastiche come a quelle ecclesiali. Non è difficile incontrare genitori esasperati dalle loro sfide</a:t>
            </a:r>
            <a:endParaRPr lang="it-IT" sz="2400" dirty="0"/>
          </a:p>
        </p:txBody>
      </p:sp>
      <p:sp>
        <p:nvSpPr>
          <p:cNvPr id="4" name="CasellaDiTesto 3"/>
          <p:cNvSpPr txBox="1"/>
          <p:nvPr/>
        </p:nvSpPr>
        <p:spPr>
          <a:xfrm>
            <a:off x="539552" y="6093296"/>
            <a:ext cx="8064896" cy="369332"/>
          </a:xfrm>
          <a:prstGeom prst="rect">
            <a:avLst/>
          </a:prstGeom>
          <a:noFill/>
        </p:spPr>
        <p:txBody>
          <a:bodyPr wrap="square" rtlCol="0">
            <a:spAutoFit/>
          </a:bodyPr>
          <a:lstStyle/>
          <a:p>
            <a:pPr algn="ctr"/>
            <a:r>
              <a:rPr lang="it-IT" b="1" dirty="0"/>
              <a:t>Prof. Francesco Cannizzaro Specialista in Pedagogia, Bioetica e Sessuologia</a:t>
            </a:r>
          </a:p>
        </p:txBody>
      </p:sp>
      <p:sp>
        <p:nvSpPr>
          <p:cNvPr id="5" name="Segnaposto data 4"/>
          <p:cNvSpPr>
            <a:spLocks noGrp="1"/>
          </p:cNvSpPr>
          <p:nvPr>
            <p:ph type="dt" sz="half" idx="10"/>
          </p:nvPr>
        </p:nvSpPr>
        <p:spPr/>
        <p:txBody>
          <a:bodyPr/>
          <a:lstStyle/>
          <a:p>
            <a:fld id="{793164C6-A624-4BB8-B26E-3251C6257C58}"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a:t>
            </a:fld>
            <a:endParaRPr lang="it-IT"/>
          </a:p>
        </p:txBody>
      </p:sp>
      <p:pic>
        <p:nvPicPr>
          <p:cNvPr id="1026" name="Picture 2" descr="C:\Users\Master\Desktop\Fede\ca18.jpg"/>
          <p:cNvPicPr>
            <a:picLocks noChangeAspect="1" noChangeArrowheads="1"/>
          </p:cNvPicPr>
          <p:nvPr/>
        </p:nvPicPr>
        <p:blipFill>
          <a:blip r:embed="rId2" cstate="print"/>
          <a:srcRect/>
          <a:stretch>
            <a:fillRect/>
          </a:stretch>
        </p:blipFill>
        <p:spPr bwMode="auto">
          <a:xfrm>
            <a:off x="2843808" y="1196752"/>
            <a:ext cx="3456384" cy="3456384"/>
          </a:xfrm>
          <a:prstGeom prst="rect">
            <a:avLst/>
          </a:prstGeom>
          <a:noFill/>
          <a:ln w="25400">
            <a:solidFill>
              <a:schemeClr val="tx2"/>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92ABC9ED-F01A-46A2-BA08-0CC2EC0A6C9A}"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10</a:t>
            </a:fld>
            <a:endParaRPr lang="it-IT"/>
          </a:p>
        </p:txBody>
      </p:sp>
      <p:sp>
        <p:nvSpPr>
          <p:cNvPr id="11" name="Rettangolo 10"/>
          <p:cNvSpPr/>
          <p:nvPr/>
        </p:nvSpPr>
        <p:spPr>
          <a:xfrm>
            <a:off x="323528" y="4941168"/>
            <a:ext cx="864096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2000" dirty="0">
                <a:solidFill>
                  <a:srgbClr val="FFFF00"/>
                </a:solidFill>
              </a:rPr>
              <a:t>L’asprezza adolescenziale delle affermazioni (alcune del tutto condivise anche dagli adulti) non nasconde la sfida esplosiva contenuta nel rito, di un mistero che si svolge davanti e con noi, che decentra la vita, che interrompe forzosamente i nostri tempi, che ci obbliga all’interiorità.</a:t>
            </a:r>
          </a:p>
        </p:txBody>
      </p:sp>
      <p:sp>
        <p:nvSpPr>
          <p:cNvPr id="9" name="CasellaDiTesto 8"/>
          <p:cNvSpPr txBox="1"/>
          <p:nvPr/>
        </p:nvSpPr>
        <p:spPr>
          <a:xfrm>
            <a:off x="3059832" y="980728"/>
            <a:ext cx="2880320" cy="523220"/>
          </a:xfrm>
          <a:prstGeom prst="rect">
            <a:avLst/>
          </a:prstGeom>
          <a:noFill/>
        </p:spPr>
        <p:txBody>
          <a:bodyPr wrap="square" rtlCol="0">
            <a:spAutoFit/>
          </a:bodyPr>
          <a:lstStyle/>
          <a:p>
            <a:pPr algn="ctr"/>
            <a:r>
              <a:rPr lang="it-IT" sz="2800" b="1" dirty="0">
                <a:solidFill>
                  <a:srgbClr val="0070C0"/>
                </a:solidFill>
              </a:rPr>
              <a:t>La messa e i riti</a:t>
            </a:r>
          </a:p>
        </p:txBody>
      </p:sp>
      <p:sp>
        <p:nvSpPr>
          <p:cNvPr id="10" name="Rettangolo 9"/>
          <p:cNvSpPr/>
          <p:nvPr/>
        </p:nvSpPr>
        <p:spPr>
          <a:xfrm>
            <a:off x="3851920" y="1628800"/>
            <a:ext cx="51125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a:solidFill>
                  <a:srgbClr val="FFFF00"/>
                </a:solidFill>
              </a:rPr>
              <a:t>«Troppo lunga, sempre la stessa cosa, sempre lo stesso che parla»</a:t>
            </a:r>
          </a:p>
        </p:txBody>
      </p:sp>
      <p:sp>
        <p:nvSpPr>
          <p:cNvPr id="12" name="Rettangolo 11"/>
          <p:cNvSpPr/>
          <p:nvPr/>
        </p:nvSpPr>
        <p:spPr>
          <a:xfrm>
            <a:off x="3851920" y="2420888"/>
            <a:ext cx="51125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a:solidFill>
                  <a:srgbClr val="FFFF00"/>
                </a:solidFill>
              </a:rPr>
              <a:t>«Bella negli incontri con gli altri, ma la domenica senza gli amici è noiosa»</a:t>
            </a:r>
          </a:p>
        </p:txBody>
      </p:sp>
      <p:sp>
        <p:nvSpPr>
          <p:cNvPr id="13" name="Rettangolo 12"/>
          <p:cNvSpPr/>
          <p:nvPr/>
        </p:nvSpPr>
        <p:spPr>
          <a:xfrm>
            <a:off x="3851920" y="3212976"/>
            <a:ext cx="51125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a:solidFill>
                  <a:srgbClr val="FFFF00"/>
                </a:solidFill>
              </a:rPr>
              <a:t>«Non si capisce niente delle parole del prete e dei lettori»</a:t>
            </a:r>
          </a:p>
        </p:txBody>
      </p:sp>
      <p:sp>
        <p:nvSpPr>
          <p:cNvPr id="14" name="Rettangolo 13"/>
          <p:cNvSpPr/>
          <p:nvPr/>
        </p:nvSpPr>
        <p:spPr>
          <a:xfrm>
            <a:off x="3851920" y="4005064"/>
            <a:ext cx="511256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2000" dirty="0">
                <a:solidFill>
                  <a:srgbClr val="FFFF00"/>
                </a:solidFill>
              </a:rPr>
              <a:t>«Andarci coi genitori è banale e poi ci sono solo vecchi»</a:t>
            </a:r>
          </a:p>
        </p:txBody>
      </p:sp>
      <p:pic>
        <p:nvPicPr>
          <p:cNvPr id="9218" name="Picture 2" descr="C:\Users\Master\Desktop\Fede\ca17.jpg"/>
          <p:cNvPicPr>
            <a:picLocks noChangeAspect="1" noChangeArrowheads="1"/>
          </p:cNvPicPr>
          <p:nvPr/>
        </p:nvPicPr>
        <p:blipFill>
          <a:blip r:embed="rId2" cstate="print"/>
          <a:srcRect/>
          <a:stretch>
            <a:fillRect/>
          </a:stretch>
        </p:blipFill>
        <p:spPr bwMode="auto">
          <a:xfrm>
            <a:off x="251520" y="1628800"/>
            <a:ext cx="3339983"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4)">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0"/>
                                        </p:tgtEl>
                                        <p:attrNameLst>
                                          <p:attrName>ppt_y</p:attrName>
                                        </p:attrNameLst>
                                      </p:cBhvr>
                                      <p:tavLst>
                                        <p:tav tm="0">
                                          <p:val>
                                            <p:strVal val="#ppt_y"/>
                                          </p:val>
                                        </p:tav>
                                        <p:tav tm="100000">
                                          <p:val>
                                            <p:strVal val="#ppt_y"/>
                                          </p:val>
                                        </p:tav>
                                      </p:tavLst>
                                    </p:anim>
                                    <p:anim calcmode="lin" valueType="num">
                                      <p:cBhvr>
                                        <p:cTn id="23"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2"/>
                                        </p:tgtEl>
                                        <p:attrNameLst>
                                          <p:attrName>ppt_y</p:attrName>
                                        </p:attrNameLst>
                                      </p:cBhvr>
                                      <p:tavLst>
                                        <p:tav tm="0">
                                          <p:val>
                                            <p:strVal val="#ppt_y"/>
                                          </p:val>
                                        </p:tav>
                                        <p:tav tm="100000">
                                          <p:val>
                                            <p:strVal val="#ppt_y"/>
                                          </p:val>
                                        </p:tav>
                                      </p:tavLst>
                                    </p:anim>
                                    <p:anim calcmode="lin" valueType="num">
                                      <p:cBhvr>
                                        <p:cTn id="32"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13"/>
                                        </p:tgtEl>
                                        <p:attrNameLst>
                                          <p:attrName>ppt_y</p:attrName>
                                        </p:attrNameLst>
                                      </p:cBhvr>
                                      <p:tavLst>
                                        <p:tav tm="0">
                                          <p:val>
                                            <p:strVal val="#ppt_y"/>
                                          </p:val>
                                        </p:tav>
                                        <p:tav tm="100000">
                                          <p:val>
                                            <p:strVal val="#ppt_y"/>
                                          </p:val>
                                        </p:tav>
                                      </p:tavLst>
                                    </p:anim>
                                    <p:anim calcmode="lin" valueType="num">
                                      <p:cBhvr>
                                        <p:cTn id="41"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4"/>
                                        </p:tgtEl>
                                        <p:attrNameLst>
                                          <p:attrName>style.visibility</p:attrName>
                                        </p:attrNameLst>
                                      </p:cBhvr>
                                      <p:to>
                                        <p:strVal val="visible"/>
                                      </p:to>
                                    </p:set>
                                    <p:anim calcmode="lin" valueType="num">
                                      <p:cBhvr>
                                        <p:cTn id="48"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4"/>
                                        </p:tgtEl>
                                        <p:attrNameLst>
                                          <p:attrName>ppt_y</p:attrName>
                                        </p:attrNameLst>
                                      </p:cBhvr>
                                      <p:tavLst>
                                        <p:tav tm="0">
                                          <p:val>
                                            <p:strVal val="#ppt_y"/>
                                          </p:val>
                                        </p:tav>
                                        <p:tav tm="100000">
                                          <p:val>
                                            <p:strVal val="#ppt_y"/>
                                          </p:val>
                                        </p:tav>
                                      </p:tavLst>
                                    </p:anim>
                                    <p:anim calcmode="lin" valueType="num">
                                      <p:cBhvr>
                                        <p:cTn id="50"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P spid="10"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62E5A1A0-31D5-4A55-950A-5ADEF9A7C5DE}"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11</a:t>
            </a:fld>
            <a:endParaRPr lang="it-IT"/>
          </a:p>
        </p:txBody>
      </p:sp>
      <p:sp>
        <p:nvSpPr>
          <p:cNvPr id="8" name="CasellaDiTesto 7"/>
          <p:cNvSpPr txBox="1"/>
          <p:nvPr/>
        </p:nvSpPr>
        <p:spPr>
          <a:xfrm>
            <a:off x="251520" y="1916832"/>
            <a:ext cx="8640960" cy="2554545"/>
          </a:xfrm>
          <a:prstGeom prst="rect">
            <a:avLst/>
          </a:prstGeom>
          <a:solidFill>
            <a:srgbClr val="FFFF00"/>
          </a:solidFill>
          <a:ln w="25400">
            <a:solidFill>
              <a:schemeClr val="accent1"/>
            </a:solidFill>
          </a:ln>
        </p:spPr>
        <p:txBody>
          <a:bodyPr wrap="square" rtlCol="0">
            <a:spAutoFit/>
          </a:bodyPr>
          <a:lstStyle/>
          <a:p>
            <a:pPr marL="269875" indent="-269875" algn="just" fontAlgn="base">
              <a:buFont typeface="Wingdings" pitchFamily="2" charset="2"/>
              <a:buChar char="Ø"/>
            </a:pPr>
            <a:r>
              <a:rPr lang="it-IT" sz="2000" b="1" dirty="0">
                <a:solidFill>
                  <a:srgbClr val="FF0000"/>
                </a:solidFill>
              </a:rPr>
              <a:t>«Penso che la messa faccia problema </a:t>
            </a:r>
            <a:r>
              <a:rPr lang="it-IT" sz="2000" dirty="0"/>
              <a:t>perché è fonte di angoscia per molti adolescenti e adulti che hanno sempre meno l’abitudine al silenzio e alla gestione delle frustrazioni».</a:t>
            </a:r>
          </a:p>
          <a:p>
            <a:pPr marL="269875" indent="-269875" algn="just" fontAlgn="base">
              <a:buFont typeface="Wingdings" pitchFamily="2" charset="2"/>
              <a:buChar char="Ø"/>
            </a:pPr>
            <a:r>
              <a:rPr lang="it-IT" sz="2000" b="1" dirty="0">
                <a:solidFill>
                  <a:srgbClr val="FF0000"/>
                </a:solidFill>
              </a:rPr>
              <a:t>«Dobbiamo riconoscere </a:t>
            </a:r>
            <a:r>
              <a:rPr lang="it-IT" sz="2000" dirty="0"/>
              <a:t>la scomodità rappresentata dalla messa e come essa richieda delicatezza e accompagnamento da parte nostra».</a:t>
            </a:r>
          </a:p>
          <a:p>
            <a:pPr marL="269875" indent="-269875" algn="just" fontAlgn="base">
              <a:buFont typeface="Wingdings" pitchFamily="2" charset="2"/>
              <a:buChar char="Ø"/>
            </a:pPr>
            <a:r>
              <a:rPr lang="it-IT" sz="2000" b="1" dirty="0">
                <a:solidFill>
                  <a:srgbClr val="FF0000"/>
                </a:solidFill>
              </a:rPr>
              <a:t>Due le piste proposte</a:t>
            </a:r>
            <a:r>
              <a:rPr lang="it-IT" sz="2000" dirty="0"/>
              <a:t>: </a:t>
            </a:r>
            <a:r>
              <a:rPr lang="it-IT" sz="2000" b="1" dirty="0"/>
              <a:t>il rito e la partecipazione della famiglia</a:t>
            </a:r>
            <a:r>
              <a:rPr lang="it-IT" sz="2000" dirty="0"/>
              <a:t>. La ritualità è necessaria a tutti e vivere l’eucaristia con la famiglia o con gli educatori è l’unico mezzo per renderla feconda ai ragazzi.</a:t>
            </a:r>
          </a:p>
        </p:txBody>
      </p:sp>
      <p:sp>
        <p:nvSpPr>
          <p:cNvPr id="11" name="Rettangolo 10"/>
          <p:cNvSpPr/>
          <p:nvPr/>
        </p:nvSpPr>
        <p:spPr>
          <a:xfrm>
            <a:off x="251520" y="1124744"/>
            <a:ext cx="864096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Non è facile per l’adolescente capire lo scarto fra la turbolenza interiore prodotta dal rito e il suo aspetto immutabile. </a:t>
            </a:r>
          </a:p>
        </p:txBody>
      </p:sp>
      <p:pic>
        <p:nvPicPr>
          <p:cNvPr id="10242" name="Picture 2" descr="C:\Users\Master\Desktop\Fede\ca16.jpg"/>
          <p:cNvPicPr>
            <a:picLocks noChangeAspect="1" noChangeArrowheads="1"/>
          </p:cNvPicPr>
          <p:nvPr/>
        </p:nvPicPr>
        <p:blipFill>
          <a:blip r:embed="rId2" cstate="print"/>
          <a:srcRect/>
          <a:stretch>
            <a:fillRect/>
          </a:stretch>
        </p:blipFill>
        <p:spPr bwMode="auto">
          <a:xfrm>
            <a:off x="3059832" y="4653136"/>
            <a:ext cx="3029845"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42"/>
                                        </p:tgtEl>
                                        <p:attrNameLst>
                                          <p:attrName>style.visibility</p:attrName>
                                        </p:attrNameLst>
                                      </p:cBhvr>
                                      <p:to>
                                        <p:strVal val="visible"/>
                                      </p:to>
                                    </p:set>
                                    <p:animEffect transition="in" filter="wheel(4)">
                                      <p:cBhvr>
                                        <p:cTn id="16" dur="2000"/>
                                        <p:tgtEl>
                                          <p:spTgt spid="1024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animEffect transition="in" filter="fade">
                                      <p:cBhvr>
                                        <p:cTn id="35" dur="1000"/>
                                        <p:tgtEl>
                                          <p:spTgt spid="8">
                                            <p:txEl>
                                              <p:pRg st="2" end="2"/>
                                            </p:txEl>
                                          </p:spTgt>
                                        </p:tgtEl>
                                      </p:cBhvr>
                                    </p:animEffect>
                                    <p:anim calcmode="lin" valueType="num">
                                      <p:cBhvr>
                                        <p:cTn id="36"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L’adolescenza: un mondo in bianco e nero</a:t>
            </a:r>
          </a:p>
        </p:txBody>
      </p:sp>
      <p:sp>
        <p:nvSpPr>
          <p:cNvPr id="5" name="Segnaposto data 4"/>
          <p:cNvSpPr>
            <a:spLocks noGrp="1"/>
          </p:cNvSpPr>
          <p:nvPr>
            <p:ph type="dt" sz="half" idx="10"/>
          </p:nvPr>
        </p:nvSpPr>
        <p:spPr/>
        <p:txBody>
          <a:bodyPr/>
          <a:lstStyle/>
          <a:p>
            <a:fld id="{0E1C2E2B-89D3-4319-8899-28E368752CB8}"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12</a:t>
            </a:fld>
            <a:endParaRPr lang="it-IT"/>
          </a:p>
        </p:txBody>
      </p:sp>
      <p:sp>
        <p:nvSpPr>
          <p:cNvPr id="8" name="CasellaDiTesto 7"/>
          <p:cNvSpPr txBox="1"/>
          <p:nvPr/>
        </p:nvSpPr>
        <p:spPr>
          <a:xfrm>
            <a:off x="539552" y="1772816"/>
            <a:ext cx="8064896" cy="2862322"/>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L’adolescenza è un periodo molto delicato</a:t>
            </a:r>
            <a:r>
              <a:rPr lang="it-IT" dirty="0"/>
              <a:t>. A quattordici anni si vede il mondo in bianco e nero, alla luce di mille incertezze che vengono spacciate per atti di coraggio. </a:t>
            </a:r>
          </a:p>
          <a:p>
            <a:pPr marL="269875" indent="-269875" algn="just">
              <a:buFont typeface="Wingdings" pitchFamily="2" charset="2"/>
              <a:buChar char="Ø"/>
            </a:pPr>
            <a:r>
              <a:rPr lang="it-IT" b="1" dirty="0">
                <a:solidFill>
                  <a:srgbClr val="FF0000"/>
                </a:solidFill>
              </a:rPr>
              <a:t>Il pericolo è che quella parte importante </a:t>
            </a:r>
            <a:r>
              <a:rPr lang="it-IT" dirty="0"/>
              <a:t>della memoria storica, che ha accolto i primissimi insegnamenti di vita, si perda di fronte all’idea di conoscere già il mondo, di provare nuove emozioni, nuove sensazioni, di sentirsi già grandi abbastanza per agire d’impulso.</a:t>
            </a:r>
          </a:p>
          <a:p>
            <a:pPr marL="269875" indent="-269875" algn="just">
              <a:buFont typeface="Wingdings" pitchFamily="2" charset="2"/>
              <a:buChar char="Ø"/>
            </a:pPr>
            <a:r>
              <a:rPr lang="it-IT" b="1" dirty="0">
                <a:solidFill>
                  <a:srgbClr val="FF0000"/>
                </a:solidFill>
              </a:rPr>
              <a:t>E’ l’età in cui certi fenomeni</a:t>
            </a:r>
            <a:r>
              <a:rPr lang="it-IT" dirty="0"/>
              <a:t>, se non vengono mediati e guidati, si radicalizzano al punto che possono creare seri pericoli nei rapporti relazionali con la famiglia, con la scuola e con la società in generale.</a:t>
            </a:r>
          </a:p>
        </p:txBody>
      </p:sp>
      <p:pic>
        <p:nvPicPr>
          <p:cNvPr id="2051" name="Picture 3" descr="C:\Users\Master\Desktop\Fede\ca38.jpg"/>
          <p:cNvPicPr>
            <a:picLocks noChangeAspect="1" noChangeArrowheads="1"/>
          </p:cNvPicPr>
          <p:nvPr/>
        </p:nvPicPr>
        <p:blipFill>
          <a:blip r:embed="rId2" cstate="print"/>
          <a:srcRect/>
          <a:stretch>
            <a:fillRect/>
          </a:stretch>
        </p:blipFill>
        <p:spPr bwMode="auto">
          <a:xfrm>
            <a:off x="3203848" y="4725144"/>
            <a:ext cx="2808312" cy="186443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2051"/>
                                        </p:tgtEl>
                                        <p:attrNameLst>
                                          <p:attrName>style.visibility</p:attrName>
                                        </p:attrNameLst>
                                      </p:cBhvr>
                                      <p:to>
                                        <p:strVal val="visible"/>
                                      </p:to>
                                    </p:set>
                                    <p:animEffect transition="in" filter="wheel(4)">
                                      <p:cBhvr>
                                        <p:cTn id="25" dur="2000"/>
                                        <p:tgtEl>
                                          <p:spTgt spid="2051"/>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 a fede nell’adolescenza</a:t>
            </a:r>
          </a:p>
        </p:txBody>
      </p:sp>
      <p:sp>
        <p:nvSpPr>
          <p:cNvPr id="5" name="Segnaposto data 4"/>
          <p:cNvSpPr>
            <a:spLocks noGrp="1"/>
          </p:cNvSpPr>
          <p:nvPr>
            <p:ph type="dt" sz="half" idx="10"/>
          </p:nvPr>
        </p:nvSpPr>
        <p:spPr/>
        <p:txBody>
          <a:bodyPr/>
          <a:lstStyle/>
          <a:p>
            <a:fld id="{699A5ACC-88E7-4F21-BF9F-5B77599F2C9E}"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13</a:t>
            </a:fld>
            <a:endParaRPr lang="it-IT"/>
          </a:p>
        </p:txBody>
      </p:sp>
      <p:sp>
        <p:nvSpPr>
          <p:cNvPr id="8" name="CasellaDiTesto 7"/>
          <p:cNvSpPr txBox="1"/>
          <p:nvPr/>
        </p:nvSpPr>
        <p:spPr>
          <a:xfrm>
            <a:off x="539552" y="1772816"/>
            <a:ext cx="8064896" cy="2862322"/>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Sul piano della fede </a:t>
            </a:r>
            <a:r>
              <a:rPr lang="it-IT" dirty="0"/>
              <a:t>si tratta di attivare, consolidare e potenziare quelle conoscenze nate col battesimo, con la prima confessione, la prima comunione, la cresima, insomma si tratta di dare forma, contenuti e orientamenti specifici a quei principi e a quei valori cardini sui quali si fonda la consapevole accettazione di un’educazione religiosa di rito cattolico. </a:t>
            </a:r>
          </a:p>
          <a:p>
            <a:pPr marL="269875" indent="-269875" algn="just">
              <a:buFont typeface="Wingdings" pitchFamily="2" charset="2"/>
              <a:buChar char="Ø"/>
            </a:pPr>
            <a:r>
              <a:rPr lang="it-IT" b="1" dirty="0">
                <a:solidFill>
                  <a:srgbClr val="FF0000"/>
                </a:solidFill>
              </a:rPr>
              <a:t>E’ un po’ la situazione </a:t>
            </a:r>
            <a:r>
              <a:rPr lang="it-IT" dirty="0"/>
              <a:t>di chi continua un cammino, ma con la capacità di inquadrare meglio la propria personalità alla luce di tutto ciò che ha avuto e che ha imparato, approfondendo quelle accettazioni che in molti casi sono state più subìte che razionalmente accolte. </a:t>
            </a:r>
          </a:p>
          <a:p>
            <a:pPr algn="just">
              <a:buFont typeface="Wingdings" pitchFamily="2" charset="2"/>
              <a:buChar char="Ø"/>
            </a:pPr>
            <a:r>
              <a:rPr lang="it-IT" dirty="0"/>
              <a:t>  </a:t>
            </a:r>
            <a:r>
              <a:rPr lang="it-IT" b="1" dirty="0">
                <a:solidFill>
                  <a:srgbClr val="FF0000"/>
                </a:solidFill>
              </a:rPr>
              <a:t>Si tratta di fare un’ulteriore scelta</a:t>
            </a:r>
            <a:r>
              <a:rPr lang="it-IT" dirty="0"/>
              <a:t>, confermando ciò di cui si è venuti in possesso.</a:t>
            </a:r>
          </a:p>
        </p:txBody>
      </p:sp>
      <p:pic>
        <p:nvPicPr>
          <p:cNvPr id="3074" name="Picture 2" descr="C:\Users\Master\Desktop\Fede\ca27.jpg"/>
          <p:cNvPicPr>
            <a:picLocks noChangeAspect="1" noChangeArrowheads="1"/>
          </p:cNvPicPr>
          <p:nvPr/>
        </p:nvPicPr>
        <p:blipFill>
          <a:blip r:embed="rId2" cstate="print"/>
          <a:srcRect/>
          <a:stretch>
            <a:fillRect/>
          </a:stretch>
        </p:blipFill>
        <p:spPr bwMode="auto">
          <a:xfrm>
            <a:off x="2915816" y="4797152"/>
            <a:ext cx="3214643"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3074"/>
                                        </p:tgtEl>
                                        <p:attrNameLst>
                                          <p:attrName>style.visibility</p:attrName>
                                        </p:attrNameLst>
                                      </p:cBhvr>
                                      <p:to>
                                        <p:strVal val="visible"/>
                                      </p:to>
                                    </p:set>
                                    <p:animEffect transition="in" filter="wheel(4)">
                                      <p:cBhvr>
                                        <p:cTn id="25" dur="2000"/>
                                        <p:tgtEl>
                                          <p:spTgt spid="307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 e linee educative ricevute sono messe in discussione</a:t>
            </a:r>
          </a:p>
        </p:txBody>
      </p:sp>
      <p:sp>
        <p:nvSpPr>
          <p:cNvPr id="5" name="Segnaposto data 4"/>
          <p:cNvSpPr>
            <a:spLocks noGrp="1"/>
          </p:cNvSpPr>
          <p:nvPr>
            <p:ph type="dt" sz="half" idx="10"/>
          </p:nvPr>
        </p:nvSpPr>
        <p:spPr/>
        <p:txBody>
          <a:bodyPr/>
          <a:lstStyle/>
          <a:p>
            <a:fld id="{1B0A63F2-ABAA-4095-8545-74E69E595EA1}"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14</a:t>
            </a:fld>
            <a:endParaRPr lang="it-IT"/>
          </a:p>
        </p:txBody>
      </p:sp>
      <p:sp>
        <p:nvSpPr>
          <p:cNvPr id="8" name="CasellaDiTesto 7"/>
          <p:cNvSpPr txBox="1"/>
          <p:nvPr/>
        </p:nvSpPr>
        <p:spPr>
          <a:xfrm>
            <a:off x="539552" y="1772816"/>
            <a:ext cx="8064896" cy="2585323"/>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E’ una bella impresa, ma ne vale la pena</a:t>
            </a:r>
            <a:r>
              <a:rPr lang="it-IT" dirty="0"/>
              <a:t>, perché l’adolescenza è l’età più esposta ai problemi della droga, delle cattive compagnie, delle “imprese” negative. </a:t>
            </a:r>
          </a:p>
          <a:p>
            <a:pPr marL="269875" indent="-269875" algn="just">
              <a:buFont typeface="Wingdings" pitchFamily="2" charset="2"/>
              <a:buChar char="Ø"/>
            </a:pPr>
            <a:r>
              <a:rPr lang="it-IT" b="1" dirty="0">
                <a:solidFill>
                  <a:srgbClr val="FF0000"/>
                </a:solidFill>
              </a:rPr>
              <a:t>E’ l’età nella quale si mettono in discussione </a:t>
            </a:r>
            <a:r>
              <a:rPr lang="it-IT" dirty="0"/>
              <a:t>tutte le linee educative ricevute dalla famiglia e dove spesso i pareri degli amici valgono molto di più, perché considerati forti, coraggiosi e disinteressati. </a:t>
            </a:r>
          </a:p>
          <a:p>
            <a:pPr marL="269875" indent="-269875" algn="just">
              <a:buFont typeface="Wingdings" pitchFamily="2" charset="2"/>
              <a:buChar char="Ø"/>
            </a:pPr>
            <a:r>
              <a:rPr lang="it-IT" b="1" dirty="0">
                <a:solidFill>
                  <a:srgbClr val="FF0000"/>
                </a:solidFill>
              </a:rPr>
              <a:t>Proprio per questo </a:t>
            </a:r>
            <a:r>
              <a:rPr lang="it-IT" dirty="0"/>
              <a:t>i segni non devono più essere soltanto segni, legati a eventi storicamente importanti per la famiglia, ma devono diventare strumenti per capire meglio se stessi e la realtà, partendo da una visione meno temporale della vita e delle sue difficoltà.</a:t>
            </a:r>
          </a:p>
        </p:txBody>
      </p:sp>
      <p:pic>
        <p:nvPicPr>
          <p:cNvPr id="4098" name="Picture 2" descr="C:\Users\Master\Desktop\Fede\ca29.jpg"/>
          <p:cNvPicPr>
            <a:picLocks noChangeAspect="1" noChangeArrowheads="1"/>
          </p:cNvPicPr>
          <p:nvPr/>
        </p:nvPicPr>
        <p:blipFill>
          <a:blip r:embed="rId2" cstate="print"/>
          <a:srcRect/>
          <a:stretch>
            <a:fillRect/>
          </a:stretch>
        </p:blipFill>
        <p:spPr bwMode="auto">
          <a:xfrm>
            <a:off x="3203848" y="4509120"/>
            <a:ext cx="3024336" cy="210443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wheel(4)">
                                      <p:cBhvr>
                                        <p:cTn id="25" dur="2000"/>
                                        <p:tgtEl>
                                          <p:spTgt spid="4098"/>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Dare risposte alle grandi domande di senso</a:t>
            </a:r>
          </a:p>
        </p:txBody>
      </p:sp>
      <p:sp>
        <p:nvSpPr>
          <p:cNvPr id="5" name="Segnaposto data 4"/>
          <p:cNvSpPr>
            <a:spLocks noGrp="1"/>
          </p:cNvSpPr>
          <p:nvPr>
            <p:ph type="dt" sz="half" idx="10"/>
          </p:nvPr>
        </p:nvSpPr>
        <p:spPr/>
        <p:txBody>
          <a:bodyPr/>
          <a:lstStyle/>
          <a:p>
            <a:fld id="{5FA1DB13-1068-4C44-8E38-1C928A431C2A}"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15</a:t>
            </a:fld>
            <a:endParaRPr lang="it-IT"/>
          </a:p>
        </p:txBody>
      </p:sp>
      <p:sp>
        <p:nvSpPr>
          <p:cNvPr id="8" name="CasellaDiTesto 7"/>
          <p:cNvSpPr txBox="1"/>
          <p:nvPr/>
        </p:nvSpPr>
        <p:spPr>
          <a:xfrm>
            <a:off x="539552" y="1772816"/>
            <a:ext cx="8064896" cy="2585323"/>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E’ giusto che i ragazzi imparino a guardarsi dentro</a:t>
            </a:r>
            <a:r>
              <a:rPr lang="it-IT" dirty="0"/>
              <a:t>, a riconoscere i propri talenti, a porsi domande e a cercare risposte. </a:t>
            </a:r>
          </a:p>
          <a:p>
            <a:pPr marL="269875" indent="-269875" algn="just">
              <a:buFont typeface="Wingdings" pitchFamily="2" charset="2"/>
              <a:buChar char="Ø"/>
            </a:pPr>
            <a:r>
              <a:rPr lang="it-IT" b="1" dirty="0">
                <a:solidFill>
                  <a:srgbClr val="FF0000"/>
                </a:solidFill>
              </a:rPr>
              <a:t>Il compito della chiesa può diventare fondamentale </a:t>
            </a:r>
            <a:r>
              <a:rPr lang="it-IT" dirty="0"/>
              <a:t>se esercitato con un attivismo che unisce libertà e impegno, movimento e raccoglimento, dialogo e riflessione, attività sportiva e attività sociale, diritto e dovere, cercando di non perdere di vista che tutto si riconduce a quel sistema di vita che si riconosce in quei valori religiosi che sono strettamente collegati alle virtù umane. </a:t>
            </a:r>
          </a:p>
          <a:p>
            <a:pPr marL="269875" indent="-269875" algn="just">
              <a:buFont typeface="Wingdings" pitchFamily="2" charset="2"/>
              <a:buChar char="Ø"/>
            </a:pPr>
            <a:r>
              <a:rPr lang="it-IT" b="1" dirty="0">
                <a:solidFill>
                  <a:srgbClr val="FF0000"/>
                </a:solidFill>
              </a:rPr>
              <a:t>E’ molto importante </a:t>
            </a:r>
            <a:r>
              <a:rPr lang="it-IT" dirty="0"/>
              <a:t>che la chiesa sappia trasmettere entusiasmo, coraggio, amore, attenzione, nel rispetto della libertà personale di ciascuno.</a:t>
            </a:r>
          </a:p>
        </p:txBody>
      </p:sp>
      <p:pic>
        <p:nvPicPr>
          <p:cNvPr id="5122" name="Picture 2" descr="C:\Users\Master\Desktop\Fede\ca31.jpg"/>
          <p:cNvPicPr>
            <a:picLocks noChangeAspect="1" noChangeArrowheads="1"/>
          </p:cNvPicPr>
          <p:nvPr/>
        </p:nvPicPr>
        <p:blipFill>
          <a:blip r:embed="rId2" cstate="print"/>
          <a:srcRect/>
          <a:stretch>
            <a:fillRect/>
          </a:stretch>
        </p:blipFill>
        <p:spPr bwMode="auto">
          <a:xfrm>
            <a:off x="2483768" y="4509120"/>
            <a:ext cx="4281203"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5122"/>
                                        </p:tgtEl>
                                        <p:attrNameLst>
                                          <p:attrName>style.visibility</p:attrName>
                                        </p:attrNameLst>
                                      </p:cBhvr>
                                      <p:to>
                                        <p:strVal val="visible"/>
                                      </p:to>
                                    </p:set>
                                    <p:animEffect transition="in" filter="wheel(4)">
                                      <p:cBhvr>
                                        <p:cTn id="25" dur="2000"/>
                                        <p:tgtEl>
                                          <p:spTgt spid="5122"/>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728192"/>
          </a:xfrm>
          <a:solidFill>
            <a:srgbClr val="FFFF00"/>
          </a:solidFill>
          <a:ln w="25400">
            <a:solidFill>
              <a:srgbClr val="FF0000"/>
            </a:solidFill>
          </a:ln>
        </p:spPr>
        <p:txBody>
          <a:bodyPr>
            <a:normAutofit/>
          </a:bodyPr>
          <a:lstStyle/>
          <a:p>
            <a:pPr marL="360363" indent="-360363" algn="just"/>
            <a:r>
              <a:rPr lang="it-IT" sz="2000" dirty="0"/>
              <a:t>◆ </a:t>
            </a:r>
            <a:r>
              <a:rPr lang="it-IT" sz="2000" b="1" dirty="0">
                <a:solidFill>
                  <a:srgbClr val="FF0000"/>
                </a:solidFill>
              </a:rPr>
              <a:t>«Non sento più la fede e Dio </a:t>
            </a:r>
            <a:r>
              <a:rPr lang="it-IT" sz="2000" dirty="0">
                <a:solidFill>
                  <a:srgbClr val="002060"/>
                </a:solidFill>
              </a:rPr>
              <a:t>come quando ero bambino», dice Paolo, 14 anni. «Non solo li metto in secondo piano e mi rivolgo a Dio solo in casi di bisogno, ma sono giunto addirittura a dubitare che il Signore esista».</a:t>
            </a:r>
          </a:p>
          <a:p>
            <a:pPr marL="360363" indent="-360363" algn="just"/>
            <a:r>
              <a:rPr lang="it-IT" sz="2000" dirty="0">
                <a:solidFill>
                  <a:srgbClr val="002060"/>
                </a:solidFill>
              </a:rPr>
              <a:t>◆ </a:t>
            </a:r>
            <a:r>
              <a:rPr lang="it-IT" sz="2000" b="1" dirty="0">
                <a:solidFill>
                  <a:srgbClr val="FF0000"/>
                </a:solidFill>
              </a:rPr>
              <a:t>Come si sa, </a:t>
            </a:r>
            <a:r>
              <a:rPr lang="it-IT" sz="2000" dirty="0">
                <a:solidFill>
                  <a:srgbClr val="002060"/>
                </a:solidFill>
              </a:rPr>
              <a:t>a questa età i ragazzi mettono tutto in discussione, ma non sempre trovano l’opportunità di fare scelte positive.</a:t>
            </a:r>
          </a:p>
        </p:txBody>
      </p:sp>
      <p:sp>
        <p:nvSpPr>
          <p:cNvPr id="6" name="Segnaposto data 5"/>
          <p:cNvSpPr>
            <a:spLocks noGrp="1"/>
          </p:cNvSpPr>
          <p:nvPr>
            <p:ph type="dt" sz="half" idx="10"/>
          </p:nvPr>
        </p:nvSpPr>
        <p:spPr/>
        <p:txBody>
          <a:bodyPr/>
          <a:lstStyle/>
          <a:p>
            <a:fld id="{8E24C32D-3AD7-4C71-9919-5BDCC5AB8960}" type="datetime1">
              <a:rPr lang="it-IT" smtClean="0"/>
              <a:pPr/>
              <a:t>08/01/2023</a:t>
            </a:fld>
            <a:endParaRPr lang="it-IT"/>
          </a:p>
        </p:txBody>
      </p:sp>
      <p:sp>
        <p:nvSpPr>
          <p:cNvPr id="7" name="Segnaposto numero diapositiva 6"/>
          <p:cNvSpPr>
            <a:spLocks noGrp="1"/>
          </p:cNvSpPr>
          <p:nvPr>
            <p:ph type="sldNum" sz="quarter" idx="12"/>
          </p:nvPr>
        </p:nvSpPr>
        <p:spPr/>
        <p:txBody>
          <a:bodyPr/>
          <a:lstStyle/>
          <a:p>
            <a:fld id="{78428F92-4126-4B22-A40F-C5ADE85EE581}" type="slidenum">
              <a:rPr lang="it-IT" smtClean="0"/>
              <a:pPr/>
              <a:t>16</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A 13-15 anni</a:t>
            </a:r>
          </a:p>
        </p:txBody>
      </p:sp>
      <p:pic>
        <p:nvPicPr>
          <p:cNvPr id="2050" name="Picture 2" descr="C:\Users\Master\Desktop\ca11.jpg"/>
          <p:cNvPicPr>
            <a:picLocks noChangeAspect="1" noChangeArrowheads="1"/>
          </p:cNvPicPr>
          <p:nvPr/>
        </p:nvPicPr>
        <p:blipFill>
          <a:blip r:embed="rId2" cstate="print"/>
          <a:srcRect/>
          <a:stretch>
            <a:fillRect/>
          </a:stretch>
        </p:blipFill>
        <p:spPr bwMode="auto">
          <a:xfrm>
            <a:off x="2339752" y="3717032"/>
            <a:ext cx="4424220" cy="274767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628800"/>
            <a:ext cx="8640960" cy="2088232"/>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tabLst>
                <a:tab pos="265113" algn="l"/>
              </a:tabLst>
            </a:pPr>
            <a:r>
              <a:rPr lang="it-IT" sz="1800" b="1" dirty="0">
                <a:solidFill>
                  <a:srgbClr val="FF0000"/>
                </a:solidFill>
              </a:rPr>
              <a:t>Di fronte alla fede</a:t>
            </a:r>
            <a:r>
              <a:rPr lang="it-IT" sz="1800" dirty="0">
                <a:solidFill>
                  <a:srgbClr val="002060"/>
                </a:solidFill>
              </a:rPr>
              <a:t>, c’è chi si adatta praticamente ad avere una fede qualunque, trascinandosi in una mezza pratica cristiana senza convinzione.</a:t>
            </a:r>
          </a:p>
          <a:p>
            <a:pPr marL="285750" indent="-285750" algn="just">
              <a:buFont typeface="Wingdings" panose="05000000000000000000" pitchFamily="2" charset="2"/>
              <a:buChar char="v"/>
            </a:pPr>
            <a:r>
              <a:rPr lang="it-IT" sz="1800" b="1" dirty="0">
                <a:solidFill>
                  <a:srgbClr val="FF0000"/>
                </a:solidFill>
              </a:rPr>
              <a:t>Capiscono che credere è importante </a:t>
            </a:r>
            <a:r>
              <a:rPr lang="it-IT" sz="1800" dirty="0">
                <a:solidFill>
                  <a:srgbClr val="002060"/>
                </a:solidFill>
              </a:rPr>
              <a:t>e per questo cercano di non farsi troppe domande. Pensano: questa è la fede di mio padre, di mia madre, non facciamoci tanti problemi, se è andata bene per loro andrà bene anche per me. </a:t>
            </a:r>
          </a:p>
          <a:p>
            <a:pPr marL="285750" indent="-285750" algn="just">
              <a:buFont typeface="Wingdings" panose="05000000000000000000" pitchFamily="2" charset="2"/>
              <a:buChar char="v"/>
            </a:pPr>
            <a:r>
              <a:rPr lang="it-IT" sz="1800" b="1" dirty="0">
                <a:solidFill>
                  <a:srgbClr val="FF0000"/>
                </a:solidFill>
              </a:rPr>
              <a:t>In fondo essere onesti e andare a messa </a:t>
            </a:r>
            <a:r>
              <a:rPr lang="it-IT" sz="1800" dirty="0">
                <a:solidFill>
                  <a:srgbClr val="002060"/>
                </a:solidFill>
              </a:rPr>
              <a:t>alla domenica non fa male a nessuno. Non guastiamoci l’esistenza, evitiamo le rotture e le inquietudini.</a:t>
            </a:r>
          </a:p>
        </p:txBody>
      </p:sp>
      <p:sp>
        <p:nvSpPr>
          <p:cNvPr id="6" name="Segnaposto data 5"/>
          <p:cNvSpPr>
            <a:spLocks noGrp="1"/>
          </p:cNvSpPr>
          <p:nvPr>
            <p:ph type="dt" sz="half" idx="10"/>
          </p:nvPr>
        </p:nvSpPr>
        <p:spPr/>
        <p:txBody>
          <a:bodyPr/>
          <a:lstStyle/>
          <a:p>
            <a:fld id="{C527FBC9-7386-447D-B606-5E27DCC8F322}" type="datetime1">
              <a:rPr lang="it-IT" smtClean="0"/>
              <a:pPr/>
              <a:t>08/01/2023</a:t>
            </a:fld>
            <a:endParaRPr lang="it-IT"/>
          </a:p>
        </p:txBody>
      </p:sp>
      <p:sp>
        <p:nvSpPr>
          <p:cNvPr id="7" name="Segnaposto numero diapositiva 6"/>
          <p:cNvSpPr>
            <a:spLocks noGrp="1"/>
          </p:cNvSpPr>
          <p:nvPr>
            <p:ph type="sldNum" sz="quarter" idx="12"/>
          </p:nvPr>
        </p:nvSpPr>
        <p:spPr/>
        <p:txBody>
          <a:bodyPr/>
          <a:lstStyle/>
          <a:p>
            <a:fld id="{78428F92-4126-4B22-A40F-C5ADE85EE581}" type="slidenum">
              <a:rPr lang="it-IT" smtClean="0"/>
              <a:pPr/>
              <a:t>17</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Prima categoria: La fede piccola (1)</a:t>
            </a:r>
          </a:p>
        </p:txBody>
      </p:sp>
      <p:pic>
        <p:nvPicPr>
          <p:cNvPr id="3074" name="Picture 2" descr="C:\Users\Master\Desktop\ca3.jpg"/>
          <p:cNvPicPr>
            <a:picLocks noChangeAspect="1" noChangeArrowheads="1"/>
          </p:cNvPicPr>
          <p:nvPr/>
        </p:nvPicPr>
        <p:blipFill>
          <a:blip r:embed="rId2" cstate="print"/>
          <a:srcRect/>
          <a:stretch>
            <a:fillRect/>
          </a:stretch>
        </p:blipFill>
        <p:spPr bwMode="auto">
          <a:xfrm>
            <a:off x="2555776" y="3861048"/>
            <a:ext cx="4032448" cy="264947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wheel(4)">
                                      <p:cBhvr>
                                        <p:cTn id="16" dur="2000"/>
                                        <p:tgtEl>
                                          <p:spTgt spid="307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872208"/>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pPr>
            <a:r>
              <a:rPr lang="it-IT" sz="1800" b="1" dirty="0">
                <a:solidFill>
                  <a:srgbClr val="FF0000"/>
                </a:solidFill>
              </a:rPr>
              <a:t>E così conservano</a:t>
            </a:r>
            <a:r>
              <a:rPr lang="it-IT" sz="1800" dirty="0">
                <a:solidFill>
                  <a:srgbClr val="002060"/>
                </a:solidFill>
              </a:rPr>
              <a:t> la fede e la pratica cristiana. Ma si tratta di una fede rachitica, abitudinaria, infantile: non la fanno crescere, evitano di sottoporla a verifica personale.</a:t>
            </a:r>
          </a:p>
          <a:p>
            <a:pPr marL="285750" indent="-285750" algn="just">
              <a:buFont typeface="Wingdings" panose="05000000000000000000" pitchFamily="2" charset="2"/>
              <a:buChar char="v"/>
            </a:pPr>
            <a:r>
              <a:rPr lang="it-IT" sz="1800" b="1" dirty="0">
                <a:solidFill>
                  <a:srgbClr val="FF0000"/>
                </a:solidFill>
              </a:rPr>
              <a:t>Prolungano a 14-15 </a:t>
            </a:r>
            <a:r>
              <a:rPr lang="it-IT" sz="1800" dirty="0">
                <a:solidFill>
                  <a:srgbClr val="002060"/>
                </a:solidFill>
              </a:rPr>
              <a:t>(e magari a 30 anni) la fede di quando erano bambini.</a:t>
            </a:r>
          </a:p>
          <a:p>
            <a:pPr marL="285750" indent="-285750" algn="just">
              <a:buFont typeface="Wingdings" panose="05000000000000000000" pitchFamily="2" charset="2"/>
              <a:buChar char="v"/>
            </a:pPr>
            <a:r>
              <a:rPr lang="it-IT" sz="1800" b="1" dirty="0">
                <a:solidFill>
                  <a:srgbClr val="FF0000"/>
                </a:solidFill>
              </a:rPr>
              <a:t>È la fede di quelli </a:t>
            </a:r>
            <a:r>
              <a:rPr lang="it-IT" sz="1800" dirty="0">
                <a:solidFill>
                  <a:srgbClr val="002060"/>
                </a:solidFill>
              </a:rPr>
              <a:t>che pregano quando sentono puzza di esami o sono stati abbandonati dalla ragazzina. Quelli che vanno a messa soltanto se c’è il prete moderno e il chitarrista simpatico.</a:t>
            </a:r>
          </a:p>
        </p:txBody>
      </p:sp>
      <p:sp>
        <p:nvSpPr>
          <p:cNvPr id="6" name="Segnaposto data 5"/>
          <p:cNvSpPr>
            <a:spLocks noGrp="1"/>
          </p:cNvSpPr>
          <p:nvPr>
            <p:ph type="dt" sz="half" idx="10"/>
          </p:nvPr>
        </p:nvSpPr>
        <p:spPr/>
        <p:txBody>
          <a:bodyPr/>
          <a:lstStyle/>
          <a:p>
            <a:fld id="{362732D7-6ADD-4BF1-AB0A-E46C7ED81519}"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18</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Prima categoria: La fede piccola (2)</a:t>
            </a:r>
          </a:p>
        </p:txBody>
      </p:sp>
      <p:pic>
        <p:nvPicPr>
          <p:cNvPr id="4098" name="Picture 2" descr="C:\Users\Master\Desktop\ca2.jpg"/>
          <p:cNvPicPr>
            <a:picLocks noChangeAspect="1" noChangeArrowheads="1"/>
          </p:cNvPicPr>
          <p:nvPr/>
        </p:nvPicPr>
        <p:blipFill>
          <a:blip r:embed="rId3" cstate="print"/>
          <a:srcRect/>
          <a:stretch>
            <a:fillRect/>
          </a:stretch>
        </p:blipFill>
        <p:spPr bwMode="auto">
          <a:xfrm>
            <a:off x="2627784" y="3717032"/>
            <a:ext cx="3900690"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wheel(4)">
                                      <p:cBhvr>
                                        <p:cTn id="16" dur="2000"/>
                                        <p:tgtEl>
                                          <p:spTgt spid="409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512168"/>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pPr>
            <a:r>
              <a:rPr lang="it-IT" sz="1800" b="1" dirty="0">
                <a:solidFill>
                  <a:srgbClr val="FF0000"/>
                </a:solidFill>
              </a:rPr>
              <a:t>Ci sono molti adulti</a:t>
            </a:r>
            <a:r>
              <a:rPr lang="it-IT" sz="1800" dirty="0">
                <a:solidFill>
                  <a:srgbClr val="002060"/>
                </a:solidFill>
              </a:rPr>
              <a:t>, soprattutto anziani, che vivono in questa fede e lo fanno anche con una certa sincerità. Ma questa non può essere la fede di un adolescente: diventerebbe un modo di vivere superficiale e anche ipocrita. </a:t>
            </a:r>
          </a:p>
          <a:p>
            <a:pPr marL="285750" indent="-285750" algn="just">
              <a:buFont typeface="Wingdings" panose="05000000000000000000" pitchFamily="2" charset="2"/>
              <a:buChar char="v"/>
            </a:pPr>
            <a:r>
              <a:rPr lang="it-IT" sz="1800" b="1" dirty="0">
                <a:solidFill>
                  <a:srgbClr val="FF0000"/>
                </a:solidFill>
              </a:rPr>
              <a:t>Se è normale e giusto </a:t>
            </a:r>
            <a:r>
              <a:rPr lang="it-IT" sz="1800" dirty="0">
                <a:solidFill>
                  <a:srgbClr val="002060"/>
                </a:solidFill>
              </a:rPr>
              <a:t>che un bambino abbia la fede di un bambino, è altrettanto logico che un ragazzo in crescita maturi una fede più calibrata sulla sua nuova personalità. </a:t>
            </a:r>
          </a:p>
        </p:txBody>
      </p:sp>
      <p:sp>
        <p:nvSpPr>
          <p:cNvPr id="6" name="Segnaposto data 5"/>
          <p:cNvSpPr>
            <a:spLocks noGrp="1"/>
          </p:cNvSpPr>
          <p:nvPr>
            <p:ph type="dt" sz="half" idx="10"/>
          </p:nvPr>
        </p:nvSpPr>
        <p:spPr/>
        <p:txBody>
          <a:bodyPr/>
          <a:lstStyle/>
          <a:p>
            <a:fld id="{43BBA8BB-5381-413E-8F63-E61A2A9A27E0}"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19</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Prima categoria: La fede piccola (3)</a:t>
            </a:r>
          </a:p>
        </p:txBody>
      </p:sp>
      <p:pic>
        <p:nvPicPr>
          <p:cNvPr id="5122" name="Picture 2" descr="C:\Users\Master\Desktop\ca4.jpg"/>
          <p:cNvPicPr>
            <a:picLocks noChangeAspect="1" noChangeArrowheads="1"/>
          </p:cNvPicPr>
          <p:nvPr/>
        </p:nvPicPr>
        <p:blipFill>
          <a:blip r:embed="rId2" cstate="print"/>
          <a:srcRect/>
          <a:stretch>
            <a:fillRect/>
          </a:stretch>
        </p:blipFill>
        <p:spPr bwMode="auto">
          <a:xfrm>
            <a:off x="2555776" y="3356992"/>
            <a:ext cx="3960440" cy="317150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wheel(4)">
                                      <p:cBhvr>
                                        <p:cTn id="16" dur="2000"/>
                                        <p:tgtEl>
                                          <p:spTgt spid="512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340F487A-A464-44AE-BB00-C1773BEE9912}"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2</a:t>
            </a:fld>
            <a:endParaRPr lang="it-IT"/>
          </a:p>
        </p:txBody>
      </p:sp>
      <p:sp>
        <p:nvSpPr>
          <p:cNvPr id="8" name="CasellaDiTesto 7"/>
          <p:cNvSpPr txBox="1"/>
          <p:nvPr/>
        </p:nvSpPr>
        <p:spPr>
          <a:xfrm>
            <a:off x="251520" y="1124744"/>
            <a:ext cx="8640960" cy="1631216"/>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sz="2000" b="1" dirty="0">
                <a:solidFill>
                  <a:srgbClr val="FF0000"/>
                </a:solidFill>
              </a:rPr>
              <a:t>L’adolescenza è una stagione decisiva </a:t>
            </a:r>
            <a:r>
              <a:rPr lang="it-IT" sz="2000" dirty="0"/>
              <a:t>dove fioriscono le possibilità, anche in ordine alla fede.</a:t>
            </a:r>
          </a:p>
          <a:p>
            <a:pPr marL="269875" indent="-269875" algn="just">
              <a:buFont typeface="Wingdings" pitchFamily="2" charset="2"/>
              <a:buChar char="Ø"/>
            </a:pPr>
            <a:r>
              <a:rPr lang="it-IT" sz="2000" b="1" dirty="0">
                <a:solidFill>
                  <a:srgbClr val="FF0000"/>
                </a:solidFill>
              </a:rPr>
              <a:t>Il n. 12 (2018) di </a:t>
            </a:r>
            <a:r>
              <a:rPr lang="it-IT" sz="2000" b="1" i="1" dirty="0" err="1">
                <a:solidFill>
                  <a:srgbClr val="FF0000"/>
                </a:solidFill>
              </a:rPr>
              <a:t>Documents</a:t>
            </a:r>
            <a:r>
              <a:rPr lang="it-IT" sz="2000" b="1" i="1" dirty="0">
                <a:solidFill>
                  <a:srgbClr val="FF0000"/>
                </a:solidFill>
              </a:rPr>
              <a:t> </a:t>
            </a:r>
            <a:r>
              <a:rPr lang="it-IT" sz="2000" b="1" i="1" dirty="0" err="1">
                <a:solidFill>
                  <a:srgbClr val="FF0000"/>
                </a:solidFill>
              </a:rPr>
              <a:t>episcopat</a:t>
            </a:r>
            <a:r>
              <a:rPr lang="it-IT" sz="2000" dirty="0"/>
              <a:t>, edito dalla segreteria della Conferenza episcopale francese indica attraverso una decina di brevi saggi le sfide maggiori dell’età: </a:t>
            </a:r>
            <a:r>
              <a:rPr lang="it-IT" sz="2000" b="1" dirty="0"/>
              <a:t>educative, missionarie ed ecclesiali.</a:t>
            </a:r>
          </a:p>
        </p:txBody>
      </p:sp>
      <p:sp>
        <p:nvSpPr>
          <p:cNvPr id="9" name="Rettangolo 8"/>
          <p:cNvSpPr/>
          <p:nvPr/>
        </p:nvSpPr>
        <p:spPr>
          <a:xfrm>
            <a:off x="3923928" y="3140968"/>
            <a:ext cx="4968552"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solidFill>
                  <a:srgbClr val="FFFF00"/>
                </a:solidFill>
              </a:rPr>
              <a:t>Trascinati dai tumultuosi cambiamenti del corpo, della mente e della coscienza i ragazzi sono costretti a rispondere alla perenne domanda «Chi sono io?» </a:t>
            </a:r>
          </a:p>
        </p:txBody>
      </p:sp>
      <p:sp>
        <p:nvSpPr>
          <p:cNvPr id="10" name="Rettangolo 9"/>
          <p:cNvSpPr/>
          <p:nvPr/>
        </p:nvSpPr>
        <p:spPr>
          <a:xfrm>
            <a:off x="3923928" y="4365104"/>
            <a:ext cx="496855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solidFill>
                  <a:srgbClr val="FFFF00"/>
                </a:solidFill>
              </a:rPr>
              <a:t>in un contesto in cui la norma sociale sembra scomparsa, mentre si moltiplicano le ingiunzioni (vestiti, linguaggi, musica ecc.) e diventa martellante l’imperativo all’autonomia.</a:t>
            </a:r>
          </a:p>
        </p:txBody>
      </p:sp>
      <p:sp>
        <p:nvSpPr>
          <p:cNvPr id="11" name="Rettangolo 10"/>
          <p:cNvSpPr/>
          <p:nvPr/>
        </p:nvSpPr>
        <p:spPr>
          <a:xfrm>
            <a:off x="251520" y="5733256"/>
            <a:ext cx="864096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400" b="1" dirty="0">
                <a:solidFill>
                  <a:srgbClr val="FFFF00"/>
                </a:solidFill>
              </a:rPr>
              <a:t>Riconoscere il bene, apprendere a scegliere, vivere in relazione, sono le sfide educative maggiori.</a:t>
            </a:r>
          </a:p>
        </p:txBody>
      </p:sp>
      <p:pic>
        <p:nvPicPr>
          <p:cNvPr id="2050" name="Picture 2" descr="C:\Users\Master\Desktop\Fede\ca23.jpg"/>
          <p:cNvPicPr>
            <a:picLocks noChangeAspect="1" noChangeArrowheads="1"/>
          </p:cNvPicPr>
          <p:nvPr/>
        </p:nvPicPr>
        <p:blipFill>
          <a:blip r:embed="rId2" cstate="print"/>
          <a:srcRect/>
          <a:stretch>
            <a:fillRect/>
          </a:stretch>
        </p:blipFill>
        <p:spPr bwMode="auto">
          <a:xfrm>
            <a:off x="251520" y="3140968"/>
            <a:ext cx="3251807"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wheel(4)">
                                      <p:cBhvr>
                                        <p:cTn id="21" dur="2000"/>
                                        <p:tgtEl>
                                          <p:spTgt spid="2050"/>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strVal val="#ppt_w*0.70"/>
                                          </p:val>
                                        </p:tav>
                                        <p:tav tm="100000">
                                          <p:val>
                                            <p:strVal val="#ppt_w"/>
                                          </p:val>
                                        </p:tav>
                                      </p:tavLst>
                                    </p:anim>
                                    <p:anim calcmode="lin" valueType="num">
                                      <p:cBhvr>
                                        <p:cTn id="27" dur="1000" fill="hold"/>
                                        <p:tgtEl>
                                          <p:spTgt spid="9"/>
                                        </p:tgtEl>
                                        <p:attrNameLst>
                                          <p:attrName>ppt_h</p:attrName>
                                        </p:attrNameLst>
                                      </p:cBhvr>
                                      <p:tavLst>
                                        <p:tav tm="0">
                                          <p:val>
                                            <p:strVal val="#ppt_h"/>
                                          </p:val>
                                        </p:tav>
                                        <p:tav tm="100000">
                                          <p:val>
                                            <p:strVal val="#ppt_h"/>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1000" fill="hold"/>
                                        <p:tgtEl>
                                          <p:spTgt spid="10"/>
                                        </p:tgtEl>
                                        <p:attrNameLst>
                                          <p:attrName>ppt_w</p:attrName>
                                        </p:attrNameLst>
                                      </p:cBhvr>
                                      <p:tavLst>
                                        <p:tav tm="0">
                                          <p:val>
                                            <p:strVal val="#ppt_w*0.70"/>
                                          </p:val>
                                        </p:tav>
                                        <p:tav tm="100000">
                                          <p:val>
                                            <p:strVal val="#ppt_w"/>
                                          </p:val>
                                        </p:tav>
                                      </p:tavLst>
                                    </p:anim>
                                    <p:anim calcmode="lin" valueType="num">
                                      <p:cBhvr>
                                        <p:cTn id="34" dur="1000" fill="hold"/>
                                        <p:tgtEl>
                                          <p:spTgt spid="10"/>
                                        </p:tgtEl>
                                        <p:attrNameLst>
                                          <p:attrName>ppt_h</p:attrName>
                                        </p:attrNameLst>
                                      </p:cBhvr>
                                      <p:tavLst>
                                        <p:tav tm="0">
                                          <p:val>
                                            <p:strVal val="#ppt_h"/>
                                          </p:val>
                                        </p:tav>
                                        <p:tav tm="100000">
                                          <p:val>
                                            <p:strVal val="#ppt_h"/>
                                          </p:val>
                                        </p:tav>
                                      </p:tavLst>
                                    </p:anim>
                                    <p:animEffect transition="in" filter="fade">
                                      <p:cBhvr>
                                        <p:cTn id="35" dur="1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grpId="0" nodeType="clickEffect">
                                  <p:stCondLst>
                                    <p:cond delay="0"/>
                                  </p:stCondLst>
                                  <p:iterate type="lt">
                                    <p:tmPct val="10000"/>
                                  </p:iterate>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anim calcmode="lin" valueType="num">
                                      <p:cBhvr>
                                        <p:cTn id="42"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800200"/>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pPr>
            <a:r>
              <a:rPr lang="it-IT" sz="1800" b="1" dirty="0">
                <a:solidFill>
                  <a:srgbClr val="FF0000"/>
                </a:solidFill>
              </a:rPr>
              <a:t>È una categoria di ragazzi</a:t>
            </a:r>
            <a:r>
              <a:rPr lang="it-IT" sz="1800" dirty="0">
                <a:solidFill>
                  <a:srgbClr val="002060"/>
                </a:solidFill>
              </a:rPr>
              <a:t>, piuttosto affollata, di quelli che praticamente dichiarano chiuso il discorso sulla fede, e scelgono un’altra strada.</a:t>
            </a:r>
          </a:p>
          <a:p>
            <a:pPr marL="285750" indent="-285750" algn="just">
              <a:buFont typeface="Wingdings" panose="05000000000000000000" pitchFamily="2" charset="2"/>
              <a:buChar char="v"/>
            </a:pPr>
            <a:r>
              <a:rPr lang="it-IT" sz="1800" b="1" dirty="0">
                <a:solidFill>
                  <a:srgbClr val="FF0000"/>
                </a:solidFill>
              </a:rPr>
              <a:t>Dal momento che non vedono </a:t>
            </a:r>
            <a:r>
              <a:rPr lang="it-IT" sz="1800" dirty="0">
                <a:solidFill>
                  <a:srgbClr val="002060"/>
                </a:solidFill>
              </a:rPr>
              <a:t>motivi sufficienti per credere, dicono basta a un «gioco inutile», ci mettono una pietra sopra: smettono di andare a messa, di pregare, di pensare che la loro vita sia una faccenda da condividere in qualche modo con quell’«Essere superiore» chiamato Dio.</a:t>
            </a:r>
          </a:p>
          <a:p>
            <a:pPr algn="just"/>
            <a:endParaRPr lang="it-IT" sz="1800" dirty="0">
              <a:solidFill>
                <a:schemeClr val="accent1"/>
              </a:solidFill>
            </a:endParaRPr>
          </a:p>
        </p:txBody>
      </p:sp>
      <p:sp>
        <p:nvSpPr>
          <p:cNvPr id="6" name="Segnaposto data 5"/>
          <p:cNvSpPr>
            <a:spLocks noGrp="1"/>
          </p:cNvSpPr>
          <p:nvPr>
            <p:ph type="dt" sz="half" idx="10"/>
          </p:nvPr>
        </p:nvSpPr>
        <p:spPr/>
        <p:txBody>
          <a:bodyPr/>
          <a:lstStyle/>
          <a:p>
            <a:fld id="{12CD8A02-F47C-4A97-8169-A3B2CBB4BD91}"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20</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Seconda categoria: Un gioco inutile (1)</a:t>
            </a:r>
          </a:p>
        </p:txBody>
      </p:sp>
      <p:pic>
        <p:nvPicPr>
          <p:cNvPr id="2050" name="Picture 2" descr="C:\Users\Master\Desktop\Raccolta file\Raccolta foto\foto PPT\genitori\r1.jpg"/>
          <p:cNvPicPr>
            <a:picLocks noChangeAspect="1" noChangeArrowheads="1"/>
          </p:cNvPicPr>
          <p:nvPr/>
        </p:nvPicPr>
        <p:blipFill>
          <a:blip r:embed="rId2" cstate="print"/>
          <a:srcRect/>
          <a:stretch>
            <a:fillRect/>
          </a:stretch>
        </p:blipFill>
        <p:spPr bwMode="auto">
          <a:xfrm>
            <a:off x="2051720" y="3645024"/>
            <a:ext cx="5257452" cy="288032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72816"/>
            <a:ext cx="8640960" cy="1800200"/>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pPr>
            <a:r>
              <a:rPr lang="it-IT" sz="1800" dirty="0">
                <a:solidFill>
                  <a:srgbClr val="FF0000"/>
                </a:solidFill>
              </a:rPr>
              <a:t>Lucia:</a:t>
            </a:r>
            <a:r>
              <a:rPr lang="it-IT" sz="1800" dirty="0">
                <a:solidFill>
                  <a:srgbClr val="002060"/>
                </a:solidFill>
              </a:rPr>
              <a:t> «Fino a tre anni fa si può dire che ero credente, cioè andavo a messa. Ora, dopo una crisi che ho avuto, non frequento più la chiesa e cerco di capire da sola quello che non mi è mai stato spiegato. Non mi fido di quello che mi dice la chiesa».</a:t>
            </a:r>
          </a:p>
          <a:p>
            <a:pPr marL="285750" indent="-285750" algn="just">
              <a:buFont typeface="Wingdings" panose="05000000000000000000" pitchFamily="2" charset="2"/>
              <a:buChar char="v"/>
            </a:pPr>
            <a:r>
              <a:rPr lang="it-IT" sz="1800" dirty="0">
                <a:solidFill>
                  <a:srgbClr val="FF0000"/>
                </a:solidFill>
              </a:rPr>
              <a:t>Carlo:</a:t>
            </a:r>
            <a:r>
              <a:rPr lang="it-IT" sz="1800" b="1" dirty="0">
                <a:solidFill>
                  <a:srgbClr val="002060"/>
                </a:solidFill>
              </a:rPr>
              <a:t> «</a:t>
            </a:r>
            <a:r>
              <a:rPr lang="it-IT" sz="1800" dirty="0">
                <a:solidFill>
                  <a:srgbClr val="002060"/>
                </a:solidFill>
              </a:rPr>
              <a:t>Qualcuno mi ha detto che crede in Dio perché non può stare senza credere in qualcuno. A me non succede, devo confessarlo. Sto benissimo così. Stimo chi crede sul serio, ma non sopporto certe forme di bigottismo».</a:t>
            </a:r>
          </a:p>
        </p:txBody>
      </p:sp>
      <p:sp>
        <p:nvSpPr>
          <p:cNvPr id="6" name="Segnaposto data 5"/>
          <p:cNvSpPr>
            <a:spLocks noGrp="1"/>
          </p:cNvSpPr>
          <p:nvPr>
            <p:ph type="dt" sz="half" idx="10"/>
          </p:nvPr>
        </p:nvSpPr>
        <p:spPr/>
        <p:txBody>
          <a:bodyPr/>
          <a:lstStyle/>
          <a:p>
            <a:fld id="{9EA1D8C1-62AD-4F67-9239-04FEDDBA43D1}"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21</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Seconda categoria: Un gioco inutile (2)</a:t>
            </a:r>
          </a:p>
        </p:txBody>
      </p:sp>
      <p:pic>
        <p:nvPicPr>
          <p:cNvPr id="3074" name="Picture 2" descr="C:\Users\Master\Desktop\Raccolta file\Raccolta foto\foto PPT\Libertà\l16.jpg"/>
          <p:cNvPicPr>
            <a:picLocks noChangeAspect="1" noChangeArrowheads="1"/>
          </p:cNvPicPr>
          <p:nvPr/>
        </p:nvPicPr>
        <p:blipFill>
          <a:blip r:embed="rId2" cstate="print"/>
          <a:srcRect/>
          <a:stretch>
            <a:fillRect/>
          </a:stretch>
        </p:blipFill>
        <p:spPr bwMode="auto">
          <a:xfrm>
            <a:off x="1691680" y="3717032"/>
            <a:ext cx="5950261" cy="266429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wheel(4)">
                                      <p:cBhvr>
                                        <p:cTn id="16" dur="2000"/>
                                        <p:tgtEl>
                                          <p:spTgt spid="307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512168"/>
          </a:xfrm>
          <a:solidFill>
            <a:srgbClr val="FFFF00"/>
          </a:solidFill>
          <a:ln w="25400">
            <a:solidFill>
              <a:srgbClr val="FF0000"/>
            </a:solidFill>
          </a:ln>
        </p:spPr>
        <p:txBody>
          <a:bodyPr>
            <a:noAutofit/>
          </a:bodyPr>
          <a:lstStyle/>
          <a:p>
            <a:pPr marL="285750" indent="-285750" algn="just">
              <a:buFont typeface="Wingdings" panose="05000000000000000000" pitchFamily="2" charset="2"/>
              <a:buChar char="v"/>
            </a:pPr>
            <a:r>
              <a:rPr lang="it-IT" sz="1800" b="1" dirty="0">
                <a:solidFill>
                  <a:srgbClr val="FF0000"/>
                </a:solidFill>
              </a:rPr>
              <a:t>Qualcuno col tempo </a:t>
            </a:r>
            <a:r>
              <a:rPr lang="it-IT" sz="1800" dirty="0">
                <a:solidFill>
                  <a:srgbClr val="002060"/>
                </a:solidFill>
              </a:rPr>
              <a:t>si farà probabilmente un’idea personalissima di Dio, se lo inventerà tagliato sulla sua misura, a immagine e somiglianza di se stesso.</a:t>
            </a:r>
          </a:p>
          <a:p>
            <a:pPr marL="285750" indent="-285750" algn="just">
              <a:buFont typeface="Wingdings" panose="05000000000000000000" pitchFamily="2" charset="2"/>
              <a:buChar char="v"/>
            </a:pPr>
            <a:r>
              <a:rPr lang="it-IT" sz="1800" b="1" dirty="0">
                <a:solidFill>
                  <a:srgbClr val="FF0000"/>
                </a:solidFill>
              </a:rPr>
              <a:t>Tra coloro </a:t>
            </a:r>
            <a:r>
              <a:rPr lang="it-IT" sz="1800" dirty="0">
                <a:solidFill>
                  <a:srgbClr val="002060"/>
                </a:solidFill>
              </a:rPr>
              <a:t>che hanno chiuso con la fede, la storia recente registra anche qualche grosso nome. In passato l’ateismo quasi non esisteva, oggi al contrario dichiararsi ateo o agnostico può apparire un segno di emancipazione.</a:t>
            </a:r>
          </a:p>
        </p:txBody>
      </p:sp>
      <p:sp>
        <p:nvSpPr>
          <p:cNvPr id="6" name="Segnaposto data 5"/>
          <p:cNvSpPr>
            <a:spLocks noGrp="1"/>
          </p:cNvSpPr>
          <p:nvPr>
            <p:ph type="dt" sz="half" idx="10"/>
          </p:nvPr>
        </p:nvSpPr>
        <p:spPr/>
        <p:txBody>
          <a:bodyPr/>
          <a:lstStyle/>
          <a:p>
            <a:fld id="{C0B7CDE5-B8E8-4592-A403-B18FDDBDF2DB}"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22</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Seconda categoria: Un gioco inutile (3)</a:t>
            </a:r>
          </a:p>
        </p:txBody>
      </p:sp>
      <p:pic>
        <p:nvPicPr>
          <p:cNvPr id="8194" name="Picture 2" descr="C:\Users\Master\Desktop\ca12.jpg"/>
          <p:cNvPicPr>
            <a:picLocks noChangeAspect="1" noChangeArrowheads="1"/>
          </p:cNvPicPr>
          <p:nvPr/>
        </p:nvPicPr>
        <p:blipFill>
          <a:blip r:embed="rId2" cstate="print"/>
          <a:srcRect/>
          <a:stretch>
            <a:fillRect/>
          </a:stretch>
        </p:blipFill>
        <p:spPr bwMode="auto">
          <a:xfrm>
            <a:off x="2843808" y="3284984"/>
            <a:ext cx="3312368" cy="331236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4)">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2880320"/>
          </a:xfrm>
          <a:solidFill>
            <a:srgbClr val="FFFF00"/>
          </a:solidFill>
          <a:ln w="25400">
            <a:solidFill>
              <a:srgbClr val="FF0000"/>
            </a:solidFill>
          </a:ln>
        </p:spPr>
        <p:txBody>
          <a:bodyPr>
            <a:noAutofit/>
          </a:bodyPr>
          <a:lstStyle/>
          <a:p>
            <a:pPr marL="360363" indent="-360363" algn="just">
              <a:buFont typeface="Wingdings" panose="05000000000000000000" pitchFamily="2" charset="2"/>
              <a:buChar char="v"/>
            </a:pPr>
            <a:r>
              <a:rPr lang="it-IT" sz="1800" b="1" dirty="0">
                <a:solidFill>
                  <a:srgbClr val="FF0000"/>
                </a:solidFill>
              </a:rPr>
              <a:t>Ma se si scava nella vita </a:t>
            </a:r>
            <a:r>
              <a:rPr lang="it-IT" sz="1800" dirty="0">
                <a:solidFill>
                  <a:srgbClr val="002060"/>
                </a:solidFill>
              </a:rPr>
              <a:t>di tanti indifferenti, ci si convince che spesso hanno abbandonato una fede che non hanno mai conosciuto veramente. Perché chiudere con la fede non è così semplice come farsi un panino. </a:t>
            </a:r>
          </a:p>
          <a:p>
            <a:pPr marL="360363" indent="-360363" algn="just">
              <a:buFont typeface="Wingdings" panose="05000000000000000000" pitchFamily="2" charset="2"/>
              <a:buChar char="v"/>
            </a:pPr>
            <a:r>
              <a:rPr lang="it-IT" sz="1800" b="1" dirty="0">
                <a:solidFill>
                  <a:srgbClr val="FF0000"/>
                </a:solidFill>
              </a:rPr>
              <a:t>Se per credere </a:t>
            </a:r>
            <a:r>
              <a:rPr lang="it-IT" sz="1800" dirty="0">
                <a:solidFill>
                  <a:srgbClr val="002060"/>
                </a:solidFill>
              </a:rPr>
              <a:t>si deve impegnare tutta la persona, anche chi si sbarazza della fede, se lo fa seriamente, deve trovare altre risposte esistenziali ai grandi interrogativi della vita. «</a:t>
            </a:r>
            <a:r>
              <a:rPr lang="it-IT" sz="1800" b="1" dirty="0">
                <a:solidFill>
                  <a:srgbClr val="002060"/>
                </a:solidFill>
              </a:rPr>
              <a:t>Senza la fede si è liberi, ed è una sensazione piacevole, all’inizio. Si è liberi, ma liberi in un caos, in un mondo inspiegato e inspiegabile</a:t>
            </a:r>
            <a:r>
              <a:rPr lang="it-IT" sz="1800" dirty="0">
                <a:solidFill>
                  <a:srgbClr val="002060"/>
                </a:solidFill>
              </a:rPr>
              <a:t>» (</a:t>
            </a:r>
            <a:r>
              <a:rPr lang="it-IT" sz="1800" i="1" dirty="0">
                <a:solidFill>
                  <a:srgbClr val="002060"/>
                </a:solidFill>
              </a:rPr>
              <a:t>M. West). </a:t>
            </a:r>
          </a:p>
          <a:p>
            <a:pPr marL="360363" indent="-360363" algn="just">
              <a:buFont typeface="Wingdings" panose="05000000000000000000" pitchFamily="2" charset="2"/>
              <a:buChar char="v"/>
            </a:pPr>
            <a:r>
              <a:rPr lang="it-IT" sz="1800" b="1" i="1" dirty="0">
                <a:solidFill>
                  <a:srgbClr val="FF0000"/>
                </a:solidFill>
              </a:rPr>
              <a:t>«Dio non muore </a:t>
            </a:r>
            <a:r>
              <a:rPr lang="it-IT" sz="1800" i="1" dirty="0">
                <a:solidFill>
                  <a:srgbClr val="002060"/>
                </a:solidFill>
              </a:rPr>
              <a:t>il giorno </a:t>
            </a:r>
            <a:r>
              <a:rPr lang="it-IT" sz="1800" dirty="0">
                <a:solidFill>
                  <a:srgbClr val="002060"/>
                </a:solidFill>
              </a:rPr>
              <a:t>in cui noi decidiamo di non credere in lui, ma siamo noi a morire il giorno in cui la nostra vita non sarà più illuminata dalla sua luce» (</a:t>
            </a:r>
            <a:r>
              <a:rPr lang="it-IT" sz="1800" i="1" dirty="0" err="1">
                <a:solidFill>
                  <a:srgbClr val="002060"/>
                </a:solidFill>
              </a:rPr>
              <a:t>Das</a:t>
            </a:r>
            <a:r>
              <a:rPr lang="it-IT" sz="1800" i="1" dirty="0">
                <a:solidFill>
                  <a:srgbClr val="002060"/>
                </a:solidFill>
              </a:rPr>
              <a:t> </a:t>
            </a:r>
            <a:r>
              <a:rPr lang="it-IT" sz="1800" i="1" dirty="0" err="1">
                <a:solidFill>
                  <a:srgbClr val="002060"/>
                </a:solidFill>
              </a:rPr>
              <a:t>Hammarskjold</a:t>
            </a:r>
            <a:r>
              <a:rPr lang="it-IT" sz="1800" i="1" dirty="0">
                <a:solidFill>
                  <a:srgbClr val="002060"/>
                </a:solidFill>
              </a:rPr>
              <a:t>, ex segretario generale dell’ONU).</a:t>
            </a:r>
            <a:endParaRPr lang="it-IT" sz="1800" dirty="0">
              <a:solidFill>
                <a:srgbClr val="002060"/>
              </a:solidFill>
            </a:endParaRPr>
          </a:p>
        </p:txBody>
      </p:sp>
      <p:sp>
        <p:nvSpPr>
          <p:cNvPr id="6" name="Segnaposto data 5"/>
          <p:cNvSpPr>
            <a:spLocks noGrp="1"/>
          </p:cNvSpPr>
          <p:nvPr>
            <p:ph type="dt" sz="half" idx="10"/>
          </p:nvPr>
        </p:nvSpPr>
        <p:spPr/>
        <p:txBody>
          <a:bodyPr/>
          <a:lstStyle/>
          <a:p>
            <a:fld id="{B908CDBD-745C-42B4-959E-43BF92E75CB9}"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23</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Seconda categoria: Un gioco inutile (4)</a:t>
            </a:r>
          </a:p>
        </p:txBody>
      </p:sp>
      <p:pic>
        <p:nvPicPr>
          <p:cNvPr id="9218" name="Picture 2" descr="C:\Users\Master\Desktop\ca15.jpg"/>
          <p:cNvPicPr>
            <a:picLocks noChangeAspect="1" noChangeArrowheads="1"/>
          </p:cNvPicPr>
          <p:nvPr/>
        </p:nvPicPr>
        <p:blipFill>
          <a:blip r:embed="rId2" cstate="print"/>
          <a:srcRect/>
          <a:stretch>
            <a:fillRect/>
          </a:stretch>
        </p:blipFill>
        <p:spPr bwMode="auto">
          <a:xfrm>
            <a:off x="2843808" y="4725144"/>
            <a:ext cx="3240360" cy="189572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4)">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2448272"/>
          </a:xfrm>
          <a:solidFill>
            <a:srgbClr val="FFFF00"/>
          </a:solidFill>
          <a:ln w="25400">
            <a:solidFill>
              <a:srgbClr val="FF0000"/>
            </a:solidFill>
          </a:ln>
        </p:spPr>
        <p:txBody>
          <a:bodyPr>
            <a:noAutofit/>
          </a:bodyPr>
          <a:lstStyle/>
          <a:p>
            <a:pPr marL="360363" indent="-360363" algn="just">
              <a:buFont typeface="Wingdings" panose="05000000000000000000" pitchFamily="2" charset="2"/>
              <a:buChar char="v"/>
            </a:pPr>
            <a:r>
              <a:rPr lang="it-IT" sz="1800" b="1" dirty="0">
                <a:solidFill>
                  <a:srgbClr val="FF0000"/>
                </a:solidFill>
              </a:rPr>
              <a:t>Esiste anche una terza categoria</a:t>
            </a:r>
            <a:r>
              <a:rPr lang="it-IT" sz="1800" dirty="0">
                <a:solidFill>
                  <a:srgbClr val="002060"/>
                </a:solidFill>
              </a:rPr>
              <a:t>, quelli della «terza via» verso la fede. Di chi non nasconde le difficoltà che s’incontrano a credere, e nemmeno quelle che derivano dalla crescita personale. Trova normale sentire il bisogno di «riciclare» la fede e rifiutare di continuare a giocare a 14-15 anni il ruolo del «bravo bambino».</a:t>
            </a:r>
          </a:p>
          <a:p>
            <a:pPr marL="285750" indent="-285750" algn="just">
              <a:buFont typeface="Wingdings" panose="05000000000000000000" pitchFamily="2" charset="2"/>
              <a:buChar char="v"/>
            </a:pPr>
            <a:r>
              <a:rPr lang="it-IT" sz="1800" b="1" dirty="0">
                <a:solidFill>
                  <a:srgbClr val="FF0000"/>
                </a:solidFill>
              </a:rPr>
              <a:t> Ma non accetta </a:t>
            </a:r>
            <a:r>
              <a:rPr lang="it-IT" sz="1800" dirty="0">
                <a:solidFill>
                  <a:srgbClr val="002060"/>
                </a:solidFill>
              </a:rPr>
              <a:t>neanche di liquidare il discorso sulla fede con una alzata di spalle.</a:t>
            </a:r>
          </a:p>
          <a:p>
            <a:pPr marL="360363" indent="-360363" algn="just">
              <a:buFont typeface="Wingdings" panose="05000000000000000000" pitchFamily="2" charset="2"/>
              <a:buChar char="v"/>
            </a:pPr>
            <a:r>
              <a:rPr lang="it-IT" sz="1800" b="1" dirty="0">
                <a:solidFill>
                  <a:srgbClr val="FF0000"/>
                </a:solidFill>
              </a:rPr>
              <a:t>Questi ragazzi </a:t>
            </a:r>
            <a:r>
              <a:rPr lang="it-IT" sz="1800" dirty="0">
                <a:solidFill>
                  <a:srgbClr val="002060"/>
                </a:solidFill>
              </a:rPr>
              <a:t>riconoscono anzitutto Dio per quello che è e scoprono la preghiera: «</a:t>
            </a:r>
            <a:r>
              <a:rPr lang="it-IT" sz="1800" b="1" dirty="0">
                <a:solidFill>
                  <a:srgbClr val="002060"/>
                </a:solidFill>
              </a:rPr>
              <a:t>Che vuoi che io faccia? Cosa devo fare per trovare nuova luce per la mia fede?</a:t>
            </a:r>
            <a:r>
              <a:rPr lang="it-IT" sz="1800" dirty="0">
                <a:solidFill>
                  <a:srgbClr val="002060"/>
                </a:solidFill>
              </a:rPr>
              <a:t>». Perché la fede è dono di Dio, e i suoi doni si ricevono in ginocchio.</a:t>
            </a:r>
          </a:p>
        </p:txBody>
      </p:sp>
      <p:sp>
        <p:nvSpPr>
          <p:cNvPr id="6" name="Segnaposto data 5"/>
          <p:cNvSpPr>
            <a:spLocks noGrp="1"/>
          </p:cNvSpPr>
          <p:nvPr>
            <p:ph type="dt" sz="half" idx="10"/>
          </p:nvPr>
        </p:nvSpPr>
        <p:spPr/>
        <p:txBody>
          <a:bodyPr/>
          <a:lstStyle/>
          <a:p>
            <a:fld id="{9A032CC6-285B-4447-9767-30B8BA5F075B}"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24</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Terza categoria: Verso la fede (1)</a:t>
            </a:r>
          </a:p>
        </p:txBody>
      </p:sp>
      <p:pic>
        <p:nvPicPr>
          <p:cNvPr id="10242" name="Picture 2" descr="C:\Users\Master\Desktop\ca7.jpg"/>
          <p:cNvPicPr>
            <a:picLocks noChangeAspect="1" noChangeArrowheads="1"/>
          </p:cNvPicPr>
          <p:nvPr/>
        </p:nvPicPr>
        <p:blipFill>
          <a:blip r:embed="rId2" cstate="print"/>
          <a:srcRect/>
          <a:stretch>
            <a:fillRect/>
          </a:stretch>
        </p:blipFill>
        <p:spPr bwMode="auto">
          <a:xfrm>
            <a:off x="2555776" y="4293096"/>
            <a:ext cx="3986157"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42"/>
                                        </p:tgtEl>
                                        <p:attrNameLst>
                                          <p:attrName>style.visibility</p:attrName>
                                        </p:attrNameLst>
                                      </p:cBhvr>
                                      <p:to>
                                        <p:strVal val="visible"/>
                                      </p:to>
                                    </p:set>
                                    <p:animEffect transition="in" filter="wheel(4)">
                                      <p:cBhvr>
                                        <p:cTn id="16" dur="2000"/>
                                        <p:tgtEl>
                                          <p:spTgt spid="1024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800200"/>
          </a:xfrm>
          <a:solidFill>
            <a:srgbClr val="FFFF00"/>
          </a:solidFill>
          <a:ln w="25400">
            <a:solidFill>
              <a:srgbClr val="FF0000"/>
            </a:solidFill>
          </a:ln>
        </p:spPr>
        <p:txBody>
          <a:bodyPr>
            <a:noAutofit/>
          </a:bodyPr>
          <a:lstStyle/>
          <a:p>
            <a:pPr marL="360363" indent="-360363" algn="just">
              <a:buFont typeface="Wingdings" panose="05000000000000000000" pitchFamily="2" charset="2"/>
              <a:buChar char="v"/>
            </a:pPr>
            <a:r>
              <a:rPr lang="it-IT" sz="1800" b="1" dirty="0">
                <a:solidFill>
                  <a:srgbClr val="FF0000"/>
                </a:solidFill>
              </a:rPr>
              <a:t>Marcello</a:t>
            </a:r>
            <a:r>
              <a:rPr lang="it-IT" sz="1800" b="1" dirty="0">
                <a:solidFill>
                  <a:srgbClr val="002060"/>
                </a:solidFill>
              </a:rPr>
              <a:t>: </a:t>
            </a:r>
            <a:r>
              <a:rPr lang="it-IT" sz="1800" dirty="0">
                <a:solidFill>
                  <a:srgbClr val="002060"/>
                </a:solidFill>
              </a:rPr>
              <a:t>«Questa mattina è successo come se mi si fosse aperta la mente e sono riuscito a capire lo scopo della mia vita. Sento dentro di me come una rivoluzione...». </a:t>
            </a:r>
          </a:p>
          <a:p>
            <a:pPr marL="360363" indent="-360363" algn="just">
              <a:buFont typeface="Wingdings" panose="05000000000000000000" pitchFamily="2" charset="2"/>
              <a:buChar char="v"/>
            </a:pPr>
            <a:r>
              <a:rPr lang="it-IT" sz="1800" b="1" dirty="0">
                <a:solidFill>
                  <a:srgbClr val="FF0000"/>
                </a:solidFill>
              </a:rPr>
              <a:t>È la fede </a:t>
            </a:r>
            <a:r>
              <a:rPr lang="it-IT" sz="1800" dirty="0">
                <a:solidFill>
                  <a:srgbClr val="002060"/>
                </a:solidFill>
              </a:rPr>
              <a:t>di chi capisce che Dio è una realtà più grande di noi, che per incontrarlo dobbiamo entrare in un atteggiamento di disponibilità, di umiltà, di ricerca. Perché chi ha fede non cerca di ridurre Dio alle proprie dimensioni, di incatenarlo, di metterlo al proprio servizio.</a:t>
            </a:r>
          </a:p>
        </p:txBody>
      </p:sp>
      <p:sp>
        <p:nvSpPr>
          <p:cNvPr id="6" name="Segnaposto data 5"/>
          <p:cNvSpPr>
            <a:spLocks noGrp="1"/>
          </p:cNvSpPr>
          <p:nvPr>
            <p:ph type="dt" sz="half" idx="10"/>
          </p:nvPr>
        </p:nvSpPr>
        <p:spPr/>
        <p:txBody>
          <a:bodyPr/>
          <a:lstStyle/>
          <a:p>
            <a:fld id="{4423DA30-BC59-4920-A8DE-D6529FBC0EFF}"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25</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Terza categoria: Verso la fede (2)</a:t>
            </a:r>
          </a:p>
        </p:txBody>
      </p:sp>
      <p:pic>
        <p:nvPicPr>
          <p:cNvPr id="12290" name="Picture 2" descr="C:\Users\Master\Desktop\ca13.jpg"/>
          <p:cNvPicPr>
            <a:picLocks noChangeAspect="1" noChangeArrowheads="1"/>
          </p:cNvPicPr>
          <p:nvPr/>
        </p:nvPicPr>
        <p:blipFill>
          <a:blip r:embed="rId2" cstate="print"/>
          <a:srcRect/>
          <a:stretch>
            <a:fillRect/>
          </a:stretch>
        </p:blipFill>
        <p:spPr bwMode="auto">
          <a:xfrm>
            <a:off x="1619672" y="3645024"/>
            <a:ext cx="5963105"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2290"/>
                                        </p:tgtEl>
                                        <p:attrNameLst>
                                          <p:attrName>style.visibility</p:attrName>
                                        </p:attrNameLst>
                                      </p:cBhvr>
                                      <p:to>
                                        <p:strVal val="visible"/>
                                      </p:to>
                                    </p:set>
                                    <p:animEffect transition="in" filter="wheel(4)">
                                      <p:cBhvr>
                                        <p:cTn id="16" dur="2000"/>
                                        <p:tgtEl>
                                          <p:spTgt spid="1229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72816"/>
            <a:ext cx="8640960" cy="2160240"/>
          </a:xfrm>
          <a:solidFill>
            <a:srgbClr val="FFFF00"/>
          </a:solidFill>
          <a:ln w="25400">
            <a:solidFill>
              <a:srgbClr val="FF0000"/>
            </a:solidFill>
          </a:ln>
        </p:spPr>
        <p:txBody>
          <a:bodyPr>
            <a:noAutofit/>
          </a:bodyPr>
          <a:lstStyle/>
          <a:p>
            <a:pPr marL="360363" indent="-360363" algn="just">
              <a:buFont typeface="Wingdings" panose="05000000000000000000" pitchFamily="2" charset="2"/>
              <a:buChar char="v"/>
            </a:pPr>
            <a:r>
              <a:rPr lang="it-IT" sz="1800" b="1" dirty="0">
                <a:solidFill>
                  <a:srgbClr val="FF0000"/>
                </a:solidFill>
              </a:rPr>
              <a:t>Ecco, </a:t>
            </a:r>
            <a:r>
              <a:rPr lang="it-IT" sz="1800" dirty="0">
                <a:solidFill>
                  <a:srgbClr val="002060"/>
                </a:solidFill>
              </a:rPr>
              <a:t>chi vive con i preadolescenti e gli adolescenti si troverà di fronte a ragazzi che stanno scegliendo per sé inconsapevolmente uno di questi tre atteggiamenti nei confronti della fede.</a:t>
            </a:r>
          </a:p>
          <a:p>
            <a:pPr marL="360363" indent="-360363" algn="just">
              <a:buFont typeface="Wingdings" panose="05000000000000000000" pitchFamily="2" charset="2"/>
              <a:buChar char="v"/>
            </a:pPr>
            <a:r>
              <a:rPr lang="it-IT" sz="1800" b="1" dirty="0">
                <a:solidFill>
                  <a:srgbClr val="FF0000"/>
                </a:solidFill>
              </a:rPr>
              <a:t>Ma se riusciamo </a:t>
            </a:r>
            <a:r>
              <a:rPr lang="it-IT" sz="1800" dirty="0">
                <a:solidFill>
                  <a:srgbClr val="002060"/>
                </a:solidFill>
              </a:rPr>
              <a:t>a creare con loro spazi di dialogo e di confronto, se li coinvolgiamo in esperienze positive potremo portarli a orientarsi verso la «terza via».</a:t>
            </a:r>
          </a:p>
          <a:p>
            <a:pPr marL="360363" indent="-360363" algn="just">
              <a:buFont typeface="Wingdings" panose="05000000000000000000" pitchFamily="2" charset="2"/>
              <a:buChar char="v"/>
            </a:pPr>
            <a:r>
              <a:rPr lang="it-IT" sz="1800" b="1" dirty="0">
                <a:solidFill>
                  <a:srgbClr val="FF0000"/>
                </a:solidFill>
              </a:rPr>
              <a:t>Facciamogli capire </a:t>
            </a:r>
            <a:r>
              <a:rPr lang="it-IT" sz="1800" dirty="0">
                <a:solidFill>
                  <a:srgbClr val="002060"/>
                </a:solidFill>
              </a:rPr>
              <a:t>che Dio non è una divinità astratta e lontana, ma una persona vivente, e non un muro a cui è impossibile parlare.</a:t>
            </a:r>
          </a:p>
        </p:txBody>
      </p:sp>
      <p:sp>
        <p:nvSpPr>
          <p:cNvPr id="6" name="Segnaposto data 5"/>
          <p:cNvSpPr>
            <a:spLocks noGrp="1"/>
          </p:cNvSpPr>
          <p:nvPr>
            <p:ph type="dt" sz="half" idx="10"/>
          </p:nvPr>
        </p:nvSpPr>
        <p:spPr/>
        <p:txBody>
          <a:bodyPr/>
          <a:lstStyle/>
          <a:p>
            <a:fld id="{841BE511-0C2E-473C-8DA9-4C24D92ED239}"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26</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Accompagnare questi ragazzi (1)</a:t>
            </a:r>
          </a:p>
        </p:txBody>
      </p:sp>
      <p:pic>
        <p:nvPicPr>
          <p:cNvPr id="13314" name="Picture 2" descr="C:\Users\Master\Desktop\ca14.jpg"/>
          <p:cNvPicPr>
            <a:picLocks noChangeAspect="1" noChangeArrowheads="1"/>
          </p:cNvPicPr>
          <p:nvPr/>
        </p:nvPicPr>
        <p:blipFill>
          <a:blip r:embed="rId2" cstate="print"/>
          <a:srcRect/>
          <a:stretch>
            <a:fillRect/>
          </a:stretch>
        </p:blipFill>
        <p:spPr bwMode="auto">
          <a:xfrm>
            <a:off x="1907704" y="4077072"/>
            <a:ext cx="5347541" cy="244827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3314"/>
                                        </p:tgtEl>
                                        <p:attrNameLst>
                                          <p:attrName>style.visibility</p:attrName>
                                        </p:attrNameLst>
                                      </p:cBhvr>
                                      <p:to>
                                        <p:strVal val="visible"/>
                                      </p:to>
                                    </p:set>
                                    <p:animEffect transition="in" filter="wheel(4)">
                                      <p:cBhvr>
                                        <p:cTn id="16" dur="2000"/>
                                        <p:tgtEl>
                                          <p:spTgt spid="1331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700808"/>
            <a:ext cx="8640960" cy="1512168"/>
          </a:xfrm>
          <a:solidFill>
            <a:srgbClr val="FFFF00"/>
          </a:solidFill>
          <a:ln w="25400">
            <a:solidFill>
              <a:srgbClr val="FF0000"/>
            </a:solidFill>
          </a:ln>
        </p:spPr>
        <p:txBody>
          <a:bodyPr>
            <a:noAutofit/>
          </a:bodyPr>
          <a:lstStyle/>
          <a:p>
            <a:pPr marL="360363" indent="-360363" algn="just">
              <a:buFont typeface="Wingdings" panose="05000000000000000000" pitchFamily="2" charset="2"/>
              <a:buChar char="v"/>
            </a:pPr>
            <a:r>
              <a:rPr lang="it-IT" sz="1800" b="1" dirty="0">
                <a:solidFill>
                  <a:srgbClr val="FF0000"/>
                </a:solidFill>
              </a:rPr>
              <a:t>Naturalmente</a:t>
            </a:r>
            <a:r>
              <a:rPr lang="it-IT" sz="1800" dirty="0">
                <a:solidFill>
                  <a:srgbClr val="002060"/>
                </a:solidFill>
              </a:rPr>
              <a:t> non mancheranno gli ostacoli, soprattutto in se stessi: in particolare la paura che questo Dio chieda troppo da loro.</a:t>
            </a:r>
          </a:p>
          <a:p>
            <a:pPr marL="360363" indent="-360363" algn="just">
              <a:buFont typeface="Wingdings" panose="05000000000000000000" pitchFamily="2" charset="2"/>
              <a:buChar char="v"/>
            </a:pPr>
            <a:r>
              <a:rPr lang="it-IT" sz="1800" b="1" dirty="0">
                <a:solidFill>
                  <a:srgbClr val="FF0000"/>
                </a:solidFill>
              </a:rPr>
              <a:t>Aprirli ad esperienze positive</a:t>
            </a:r>
            <a:r>
              <a:rPr lang="it-IT" sz="1800" dirty="0">
                <a:solidFill>
                  <a:srgbClr val="002060"/>
                </a:solidFill>
              </a:rPr>
              <a:t> a favore degli altri, far loro capire che il servizio è bello, impegnarli in qualche attività a favore dei più piccoli o del terzo mondo, potrà aiutarli a giocare la propria vita anche per Dio, accoglierlo come un valore stabile e indiscusso.</a:t>
            </a:r>
          </a:p>
        </p:txBody>
      </p:sp>
      <p:sp>
        <p:nvSpPr>
          <p:cNvPr id="6" name="Segnaposto data 5"/>
          <p:cNvSpPr>
            <a:spLocks noGrp="1"/>
          </p:cNvSpPr>
          <p:nvPr>
            <p:ph type="dt" sz="half" idx="10"/>
          </p:nvPr>
        </p:nvSpPr>
        <p:spPr/>
        <p:txBody>
          <a:bodyPr/>
          <a:lstStyle/>
          <a:p>
            <a:fld id="{01763918-76C3-40B8-B9FD-F835A721702D}"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27</a:t>
            </a:fld>
            <a:endParaRPr lang="it-IT"/>
          </a:p>
        </p:txBody>
      </p:sp>
      <p:sp>
        <p:nvSpPr>
          <p:cNvPr id="8" name="CasellaDiTesto 7"/>
          <p:cNvSpPr txBox="1"/>
          <p:nvPr/>
        </p:nvSpPr>
        <p:spPr>
          <a:xfrm>
            <a:off x="1691680" y="1052736"/>
            <a:ext cx="5760640" cy="461665"/>
          </a:xfrm>
          <a:prstGeom prst="rect">
            <a:avLst/>
          </a:prstGeom>
          <a:noFill/>
        </p:spPr>
        <p:txBody>
          <a:bodyPr wrap="square" rtlCol="0">
            <a:spAutoFit/>
          </a:bodyPr>
          <a:lstStyle/>
          <a:p>
            <a:pPr algn="ctr"/>
            <a:r>
              <a:rPr lang="it-IT" sz="2400" b="1" dirty="0">
                <a:solidFill>
                  <a:schemeClr val="accent1"/>
                </a:solidFill>
              </a:rPr>
              <a:t>Accompagnare questi ragazzi (2)</a:t>
            </a:r>
          </a:p>
        </p:txBody>
      </p:sp>
      <p:pic>
        <p:nvPicPr>
          <p:cNvPr id="14338" name="Picture 2" descr="C:\Users\Master\Desktop\ca10.jpg"/>
          <p:cNvPicPr>
            <a:picLocks noChangeAspect="1" noChangeArrowheads="1"/>
          </p:cNvPicPr>
          <p:nvPr/>
        </p:nvPicPr>
        <p:blipFill>
          <a:blip r:embed="rId2" cstate="print"/>
          <a:srcRect/>
          <a:stretch>
            <a:fillRect/>
          </a:stretch>
        </p:blipFill>
        <p:spPr bwMode="auto">
          <a:xfrm>
            <a:off x="1691680" y="3356992"/>
            <a:ext cx="5638913" cy="31683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wheel(4)">
                                      <p:cBhvr>
                                        <p:cTn id="16" dur="2000"/>
                                        <p:tgtEl>
                                          <p:spTgt spid="1433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La funzione importante dell’oratorio</a:t>
            </a:r>
          </a:p>
        </p:txBody>
      </p:sp>
      <p:sp>
        <p:nvSpPr>
          <p:cNvPr id="5" name="Segnaposto data 4"/>
          <p:cNvSpPr>
            <a:spLocks noGrp="1"/>
          </p:cNvSpPr>
          <p:nvPr>
            <p:ph type="dt" sz="half" idx="10"/>
          </p:nvPr>
        </p:nvSpPr>
        <p:spPr/>
        <p:txBody>
          <a:bodyPr/>
          <a:lstStyle/>
          <a:p>
            <a:fld id="{CBCB46E2-D58B-4ECD-9949-5C1864909DC5}"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28</a:t>
            </a:fld>
            <a:endParaRPr lang="it-IT"/>
          </a:p>
        </p:txBody>
      </p:sp>
      <p:sp>
        <p:nvSpPr>
          <p:cNvPr id="8" name="CasellaDiTesto 7"/>
          <p:cNvSpPr txBox="1"/>
          <p:nvPr/>
        </p:nvSpPr>
        <p:spPr>
          <a:xfrm>
            <a:off x="539552" y="1772816"/>
            <a:ext cx="8064896" cy="2862322"/>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Il compito più delicato</a:t>
            </a:r>
            <a:r>
              <a:rPr lang="it-IT" dirty="0"/>
              <a:t>, infatti, è proprio quello di conciliare la libertà individuale, che si pensa totalizzante, con il rispetto della libertà degli altri. </a:t>
            </a:r>
          </a:p>
          <a:p>
            <a:pPr marL="269875" indent="-269875" algn="just">
              <a:buFont typeface="Wingdings" pitchFamily="2" charset="2"/>
              <a:buChar char="Ø"/>
            </a:pPr>
            <a:r>
              <a:rPr lang="it-IT" b="1" dirty="0">
                <a:solidFill>
                  <a:srgbClr val="FF0000"/>
                </a:solidFill>
              </a:rPr>
              <a:t>Un bella professione di fede </a:t>
            </a:r>
            <a:r>
              <a:rPr lang="it-IT" dirty="0"/>
              <a:t>prevede una presa di coscienza che valorizzi la natura umana in tutte le sue forme: fisiche, umane, temporali e spirituali. </a:t>
            </a:r>
          </a:p>
          <a:p>
            <a:pPr marL="269875" indent="-269875" algn="just">
              <a:buFont typeface="Wingdings" pitchFamily="2" charset="2"/>
              <a:buChar char="Ø"/>
            </a:pPr>
            <a:r>
              <a:rPr lang="it-IT" b="1" dirty="0">
                <a:solidFill>
                  <a:srgbClr val="FF0000"/>
                </a:solidFill>
              </a:rPr>
              <a:t>Per questa ragione </a:t>
            </a:r>
            <a:r>
              <a:rPr lang="it-IT" dirty="0"/>
              <a:t>si rende necessario che chi accompagna i ragazzi nella loro professione di fede sia competente e preparato a livello umano e cristiano. </a:t>
            </a:r>
          </a:p>
          <a:p>
            <a:pPr marL="269875" indent="-269875" algn="just">
              <a:buFont typeface="Wingdings" pitchFamily="2" charset="2"/>
              <a:buChar char="Ø"/>
            </a:pPr>
            <a:r>
              <a:rPr lang="it-IT" b="1" dirty="0">
                <a:solidFill>
                  <a:srgbClr val="FF0000"/>
                </a:solidFill>
              </a:rPr>
              <a:t>L’oratorio diventa un punto di riferimento fondamentale</a:t>
            </a:r>
            <a:r>
              <a:rPr lang="it-IT" dirty="0"/>
              <a:t>, perché è il luogo nel quale si realizza il rispetto di se stessi, quello per le persone, la voglia di crescere e di essere felici, giocando e qualche volta pensando che la vita non è sempre e soltanto gioco o felicità, ma anche preghiera, come la parola oratorio insegna.</a:t>
            </a:r>
          </a:p>
        </p:txBody>
      </p:sp>
      <p:pic>
        <p:nvPicPr>
          <p:cNvPr id="6146" name="Picture 2" descr="C:\Users\Master\Desktop\Fede\ca34.jpg"/>
          <p:cNvPicPr>
            <a:picLocks noChangeAspect="1" noChangeArrowheads="1"/>
          </p:cNvPicPr>
          <p:nvPr/>
        </p:nvPicPr>
        <p:blipFill>
          <a:blip r:embed="rId2" cstate="print"/>
          <a:srcRect/>
          <a:stretch>
            <a:fillRect/>
          </a:stretch>
        </p:blipFill>
        <p:spPr bwMode="auto">
          <a:xfrm>
            <a:off x="2485154" y="4695061"/>
            <a:ext cx="4086334" cy="18529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6146"/>
                                        </p:tgtEl>
                                        <p:attrNameLst>
                                          <p:attrName>style.visibility</p:attrName>
                                        </p:attrNameLst>
                                      </p:cBhvr>
                                      <p:to>
                                        <p:strVal val="visible"/>
                                      </p:to>
                                    </p:set>
                                    <p:animEffect transition="in" filter="wheel(4)">
                                      <p:cBhvr>
                                        <p:cTn id="25" dur="2000"/>
                                        <p:tgtEl>
                                          <p:spTgt spid="6146"/>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animEffect transition="in" filter="fade">
                                      <p:cBhvr>
                                        <p:cTn id="51" dur="1000"/>
                                        <p:tgtEl>
                                          <p:spTgt spid="8">
                                            <p:txEl>
                                              <p:pRg st="3" end="3"/>
                                            </p:txEl>
                                          </p:spTgt>
                                        </p:tgtEl>
                                      </p:cBhvr>
                                    </p:animEffect>
                                    <p:anim calcmode="lin" valueType="num">
                                      <p:cBhvr>
                                        <p:cTn id="52"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53"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la di 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L’oratorio, palestra di vita</a:t>
            </a:r>
          </a:p>
        </p:txBody>
      </p:sp>
      <p:sp>
        <p:nvSpPr>
          <p:cNvPr id="5" name="Segnaposto data 4"/>
          <p:cNvSpPr>
            <a:spLocks noGrp="1"/>
          </p:cNvSpPr>
          <p:nvPr>
            <p:ph type="dt" sz="half" idx="10"/>
          </p:nvPr>
        </p:nvSpPr>
        <p:spPr/>
        <p:txBody>
          <a:bodyPr/>
          <a:lstStyle/>
          <a:p>
            <a:fld id="{14E65FEE-9D2B-4129-9FEE-44F0AB599620}"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29</a:t>
            </a:fld>
            <a:endParaRPr lang="it-IT"/>
          </a:p>
        </p:txBody>
      </p:sp>
      <p:sp>
        <p:nvSpPr>
          <p:cNvPr id="8" name="CasellaDiTesto 7"/>
          <p:cNvSpPr txBox="1"/>
          <p:nvPr/>
        </p:nvSpPr>
        <p:spPr>
          <a:xfrm>
            <a:off x="539552" y="1652681"/>
            <a:ext cx="8064896" cy="2585323"/>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L’oratorio è una grande palestra di vita</a:t>
            </a:r>
            <a:r>
              <a:rPr lang="it-IT" dirty="0"/>
              <a:t>, ma ha bisogno di sacerdoti e laici che sappiano dare esempi chiari, trasparenti, forti, senza diventare schiavi di paure e di incertezze. </a:t>
            </a:r>
          </a:p>
          <a:p>
            <a:pPr marL="269875" indent="-269875" algn="just">
              <a:buFont typeface="Wingdings" pitchFamily="2" charset="2"/>
              <a:buChar char="Ø"/>
            </a:pPr>
            <a:r>
              <a:rPr lang="it-IT" b="1" dirty="0">
                <a:solidFill>
                  <a:srgbClr val="FF0000"/>
                </a:solidFill>
              </a:rPr>
              <a:t>Il problema vero </a:t>
            </a:r>
            <a:r>
              <a:rPr lang="it-IT" dirty="0"/>
              <a:t>è che non sempre gli oratori sono all’altezza della situazione, perché condotti, in qualche caso, senza regole e obiettivi precisi e con ampi margini di trasgressione. </a:t>
            </a:r>
          </a:p>
          <a:p>
            <a:pPr marL="269875" indent="-269875" algn="just">
              <a:buFont typeface="Wingdings" pitchFamily="2" charset="2"/>
              <a:buChar char="Ø"/>
            </a:pPr>
            <a:r>
              <a:rPr lang="it-IT" b="1" dirty="0">
                <a:solidFill>
                  <a:srgbClr val="FF0000"/>
                </a:solidFill>
              </a:rPr>
              <a:t>La chiarezza e il rispetto </a:t>
            </a:r>
            <a:r>
              <a:rPr lang="it-IT" dirty="0"/>
              <a:t>valgono tutta l’educazione del mondo, dove non ci sono chiarezza e rispetto non c’è regola e dove non c’è regola i pericoli possono diventare tantissimi. </a:t>
            </a:r>
          </a:p>
        </p:txBody>
      </p:sp>
      <p:pic>
        <p:nvPicPr>
          <p:cNvPr id="7170" name="Picture 2" descr="C:\Users\Master\Desktop\Fede\ca33.jpg"/>
          <p:cNvPicPr>
            <a:picLocks noChangeAspect="1" noChangeArrowheads="1"/>
          </p:cNvPicPr>
          <p:nvPr/>
        </p:nvPicPr>
        <p:blipFill>
          <a:blip r:embed="rId2" cstate="print"/>
          <a:srcRect/>
          <a:stretch>
            <a:fillRect/>
          </a:stretch>
        </p:blipFill>
        <p:spPr bwMode="auto">
          <a:xfrm>
            <a:off x="2627784" y="4425317"/>
            <a:ext cx="3888432" cy="217752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7170"/>
                                        </p:tgtEl>
                                        <p:attrNameLst>
                                          <p:attrName>style.visibility</p:attrName>
                                        </p:attrNameLst>
                                      </p:cBhvr>
                                      <p:to>
                                        <p:strVal val="visible"/>
                                      </p:to>
                                    </p:set>
                                    <p:animEffect transition="in" filter="wheel(4)">
                                      <p:cBhvr>
                                        <p:cTn id="25" dur="2000"/>
                                        <p:tgtEl>
                                          <p:spTgt spid="7170"/>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2" end="2"/>
                                            </p:txEl>
                                          </p:spTgt>
                                        </p:tgtEl>
                                        <p:attrNameLst>
                                          <p:attrName>style.visibility</p:attrName>
                                        </p:attrNameLst>
                                      </p:cBhvr>
                                      <p:to>
                                        <p:strVal val="visible"/>
                                      </p:to>
                                    </p:set>
                                    <p:animEffect transition="in" filter="fade">
                                      <p:cBhvr>
                                        <p:cTn id="44" dur="1000"/>
                                        <p:tgtEl>
                                          <p:spTgt spid="8">
                                            <p:txEl>
                                              <p:pRg st="2" end="2"/>
                                            </p:txEl>
                                          </p:spTgt>
                                        </p:tgtEl>
                                      </p:cBhvr>
                                    </p:animEffect>
                                    <p:anim calcmode="lin" valueType="num">
                                      <p:cBhvr>
                                        <p:cTn id="4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C12CD416-0B8E-4339-9EE4-295DAFAEC2EA}"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3</a:t>
            </a:fld>
            <a:endParaRPr lang="it-IT"/>
          </a:p>
        </p:txBody>
      </p:sp>
      <p:sp>
        <p:nvSpPr>
          <p:cNvPr id="8" name="CasellaDiTesto 7"/>
          <p:cNvSpPr txBox="1"/>
          <p:nvPr/>
        </p:nvSpPr>
        <p:spPr>
          <a:xfrm>
            <a:off x="251520" y="1124744"/>
            <a:ext cx="8640960" cy="2862322"/>
          </a:xfrm>
          <a:prstGeom prst="rect">
            <a:avLst/>
          </a:prstGeom>
          <a:solidFill>
            <a:srgbClr val="FFFF00"/>
          </a:solidFill>
          <a:ln w="25400">
            <a:solidFill>
              <a:schemeClr val="accent1"/>
            </a:solidFill>
          </a:ln>
        </p:spPr>
        <p:txBody>
          <a:bodyPr wrap="square" rtlCol="0">
            <a:spAutoFit/>
          </a:bodyPr>
          <a:lstStyle/>
          <a:p>
            <a:pPr algn="ctr" fontAlgn="base"/>
            <a:r>
              <a:rPr lang="it-IT" sz="2000" b="1" dirty="0"/>
              <a:t>Digitali e gaudenti</a:t>
            </a:r>
            <a:endParaRPr lang="it-IT" sz="2000" dirty="0"/>
          </a:p>
          <a:p>
            <a:pPr marL="269875" indent="-269875" algn="just">
              <a:buFont typeface="Wingdings" pitchFamily="2" charset="2"/>
              <a:buChar char="Ø"/>
            </a:pPr>
            <a:r>
              <a:rPr lang="it-IT" sz="2000" b="1" dirty="0">
                <a:solidFill>
                  <a:srgbClr val="FF0000"/>
                </a:solidFill>
              </a:rPr>
              <a:t>Lo spazio numerico e il gioco sessuale </a:t>
            </a:r>
            <a:r>
              <a:rPr lang="it-IT" sz="2000" dirty="0"/>
              <a:t>sembrano le caratteristiche più intriganti della nuove generazioni. I «</a:t>
            </a:r>
            <a:r>
              <a:rPr lang="it-IT" sz="2000" b="1" dirty="0"/>
              <a:t>nativi digitali</a:t>
            </a:r>
            <a:r>
              <a:rPr lang="it-IT" sz="2000" dirty="0"/>
              <a:t>» (definizione peraltro assai discussa) vivono lo spazio numerico come obbligatorio. </a:t>
            </a:r>
          </a:p>
          <a:p>
            <a:pPr marL="269875" indent="-269875" algn="just">
              <a:buFont typeface="Wingdings" pitchFamily="2" charset="2"/>
              <a:buChar char="Ø"/>
            </a:pPr>
            <a:r>
              <a:rPr lang="it-IT" sz="2000" b="1" dirty="0">
                <a:solidFill>
                  <a:srgbClr val="FF0000"/>
                </a:solidFill>
              </a:rPr>
              <a:t>Diventano digitali, non nascono tali</a:t>
            </a:r>
            <a:r>
              <a:rPr lang="it-IT" sz="2000" dirty="0"/>
              <a:t>. Ne assumono gli imperativi: «</a:t>
            </a:r>
            <a:r>
              <a:rPr lang="it-IT" sz="2000" b="1" dirty="0"/>
              <a:t>immediatezza, illimitatezza e continuità </a:t>
            </a:r>
            <a:r>
              <a:rPr lang="it-IT" sz="2000" dirty="0"/>
              <a:t>rappresentano i tre piloni del digitale».</a:t>
            </a:r>
          </a:p>
          <a:p>
            <a:pPr marL="269875" indent="-269875" algn="just">
              <a:buFont typeface="Wingdings" pitchFamily="2" charset="2"/>
              <a:buChar char="Ø"/>
            </a:pPr>
            <a:r>
              <a:rPr lang="it-IT" sz="2000" b="1" dirty="0">
                <a:solidFill>
                  <a:srgbClr val="FF0000"/>
                </a:solidFill>
              </a:rPr>
              <a:t>L’essere sempre connesso </a:t>
            </a:r>
            <a:r>
              <a:rPr lang="it-IT" sz="2000" dirty="0"/>
              <a:t>non è solo un compito ma uno spazio di personalità che si aggiunge all’«</a:t>
            </a:r>
            <a:r>
              <a:rPr lang="it-IT" sz="2000" b="1" dirty="0" err="1"/>
              <a:t>Es</a:t>
            </a:r>
            <a:r>
              <a:rPr lang="it-IT" sz="2000" b="1" dirty="0"/>
              <a:t> – Ego – </a:t>
            </a:r>
            <a:r>
              <a:rPr lang="it-IT" sz="2000" b="1" dirty="0" err="1"/>
              <a:t>SuperEgo</a:t>
            </a:r>
            <a:r>
              <a:rPr lang="it-IT" sz="2000" dirty="0"/>
              <a:t>» della tradizione freudiana.</a:t>
            </a:r>
            <a:endParaRPr lang="it-IT" sz="2000" b="1" dirty="0"/>
          </a:p>
        </p:txBody>
      </p:sp>
      <p:pic>
        <p:nvPicPr>
          <p:cNvPr id="3074" name="Picture 2" descr="C:\Users\Master\Desktop\Fede\ca2.jpg"/>
          <p:cNvPicPr>
            <a:picLocks noChangeAspect="1" noChangeArrowheads="1"/>
          </p:cNvPicPr>
          <p:nvPr/>
        </p:nvPicPr>
        <p:blipFill>
          <a:blip r:embed="rId2" cstate="print"/>
          <a:srcRect/>
          <a:stretch>
            <a:fillRect/>
          </a:stretch>
        </p:blipFill>
        <p:spPr bwMode="auto">
          <a:xfrm>
            <a:off x="2699793" y="4107166"/>
            <a:ext cx="3672408" cy="257616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fade">
                                      <p:cBhvr>
                                        <p:cTn id="16" dur="1000"/>
                                        <p:tgtEl>
                                          <p:spTgt spid="8">
                                            <p:txEl>
                                              <p:pRg st="1" end="1"/>
                                            </p:txEl>
                                          </p:spTgt>
                                        </p:tgtEl>
                                      </p:cBhvr>
                                    </p:animEffect>
                                    <p:anim calcmode="lin" valueType="num">
                                      <p:cBhvr>
                                        <p:cTn id="17"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fade">
                                      <p:cBhvr>
                                        <p:cTn id="23" dur="1000"/>
                                        <p:tgtEl>
                                          <p:spTgt spid="8">
                                            <p:txEl>
                                              <p:pRg st="2" end="2"/>
                                            </p:txEl>
                                          </p:spTgt>
                                        </p:tgtEl>
                                      </p:cBhvr>
                                    </p:animEffect>
                                    <p:anim calcmode="lin" valueType="num">
                                      <p:cBhvr>
                                        <p:cTn id="24"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3" end="3"/>
                                            </p:txEl>
                                          </p:spTgt>
                                        </p:tgtEl>
                                        <p:attrNameLst>
                                          <p:attrName>style.visibility</p:attrName>
                                        </p:attrNameLst>
                                      </p:cBhvr>
                                      <p:to>
                                        <p:strVal val="visible"/>
                                      </p:to>
                                    </p:set>
                                    <p:animEffect transition="in" filter="fade">
                                      <p:cBhvr>
                                        <p:cTn id="30" dur="1000"/>
                                        <p:tgtEl>
                                          <p:spTgt spid="8">
                                            <p:txEl>
                                              <p:pRg st="3" end="3"/>
                                            </p:txEl>
                                          </p:spTgt>
                                        </p:tgtEl>
                                      </p:cBhvr>
                                    </p:animEffect>
                                    <p:anim calcmode="lin" valueType="num">
                                      <p:cBhvr>
                                        <p:cTn id="31"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0"/>
            <a:ext cx="8640960" cy="794519"/>
          </a:xfrm>
        </p:spPr>
        <p:txBody>
          <a:bodyPr>
            <a:normAutofit/>
          </a:bodyPr>
          <a:lstStyle/>
          <a:p>
            <a:r>
              <a:rPr lang="it-IT" b="1" dirty="0">
                <a:solidFill>
                  <a:srgbClr val="FF0000"/>
                </a:solidFill>
              </a:rPr>
              <a:t>Gli adolescenti e </a:t>
            </a:r>
            <a:r>
              <a:rPr lang="it-IT" b="1">
                <a:solidFill>
                  <a:srgbClr val="FF0000"/>
                </a:solidFill>
              </a:rPr>
              <a:t>la di </a:t>
            </a:r>
            <a:r>
              <a:rPr lang="it-IT" b="1" dirty="0">
                <a:solidFill>
                  <a:srgbClr val="FF0000"/>
                </a:solidFill>
              </a:rPr>
              <a:t>fede</a:t>
            </a:r>
          </a:p>
        </p:txBody>
      </p:sp>
      <p:sp>
        <p:nvSpPr>
          <p:cNvPr id="3" name="Sottotitolo 2"/>
          <p:cNvSpPr>
            <a:spLocks noGrp="1"/>
          </p:cNvSpPr>
          <p:nvPr>
            <p:ph type="subTitle" idx="1"/>
          </p:nvPr>
        </p:nvSpPr>
        <p:spPr>
          <a:xfrm>
            <a:off x="539552" y="1124744"/>
            <a:ext cx="8064896" cy="360040"/>
          </a:xfrm>
          <a:solidFill>
            <a:srgbClr val="FFFF00"/>
          </a:solidFill>
          <a:ln w="25400">
            <a:solidFill>
              <a:srgbClr val="FF0000"/>
            </a:solidFill>
          </a:ln>
        </p:spPr>
        <p:txBody>
          <a:bodyPr>
            <a:noAutofit/>
          </a:bodyPr>
          <a:lstStyle/>
          <a:p>
            <a:r>
              <a:rPr lang="it-IT" sz="2000" b="1" dirty="0">
                <a:solidFill>
                  <a:srgbClr val="0070C0"/>
                </a:solidFill>
              </a:rPr>
              <a:t>L’oratorio, apertura, fermezza e regole</a:t>
            </a:r>
          </a:p>
        </p:txBody>
      </p:sp>
      <p:sp>
        <p:nvSpPr>
          <p:cNvPr id="5" name="Segnaposto data 4"/>
          <p:cNvSpPr>
            <a:spLocks noGrp="1"/>
          </p:cNvSpPr>
          <p:nvPr>
            <p:ph type="dt" sz="half" idx="10"/>
          </p:nvPr>
        </p:nvSpPr>
        <p:spPr/>
        <p:txBody>
          <a:bodyPr/>
          <a:lstStyle/>
          <a:p>
            <a:fld id="{6DC86061-AA70-4012-A040-EE9515452E86}"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30</a:t>
            </a:fld>
            <a:endParaRPr lang="it-IT"/>
          </a:p>
        </p:txBody>
      </p:sp>
      <p:sp>
        <p:nvSpPr>
          <p:cNvPr id="8" name="CasellaDiTesto 7"/>
          <p:cNvSpPr txBox="1"/>
          <p:nvPr/>
        </p:nvSpPr>
        <p:spPr>
          <a:xfrm>
            <a:off x="539552" y="1772816"/>
            <a:ext cx="8064896" cy="2031325"/>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b="1" dirty="0">
                <a:solidFill>
                  <a:srgbClr val="FF0000"/>
                </a:solidFill>
              </a:rPr>
              <a:t>L’oratorio non può e non deve </a:t>
            </a:r>
            <a:r>
              <a:rPr lang="it-IT" dirty="0"/>
              <a:t>diventare luogo prediletto di chi sfrutta l’apertura sociale per realizzare fini contrari alla religione, alla morale comune e all’educazione.</a:t>
            </a:r>
          </a:p>
          <a:p>
            <a:pPr marL="269875" indent="-269875" algn="just">
              <a:buFont typeface="Wingdings" pitchFamily="2" charset="2"/>
              <a:buChar char="Ø"/>
            </a:pPr>
            <a:r>
              <a:rPr lang="it-IT" b="1" dirty="0">
                <a:solidFill>
                  <a:srgbClr val="FF0000"/>
                </a:solidFill>
              </a:rPr>
              <a:t>Il mondo cattolico deve saper dare esempi concreti </a:t>
            </a:r>
            <a:r>
              <a:rPr lang="it-IT" dirty="0"/>
              <a:t>di apertura ma anche di fermezza, perché le regole sono la base sulla quale costruire la città del futuro. Senza regole c’è solo un’infausta e iniqua caduta di valori che si porta via tutto, anche quel poco di buono che, grazie alla provvidenza, è rimasto in piedi.  </a:t>
            </a:r>
          </a:p>
        </p:txBody>
      </p:sp>
      <p:pic>
        <p:nvPicPr>
          <p:cNvPr id="8194" name="Picture 2" descr="C:\Users\Master\Desktop\Fede\ca35.jpg"/>
          <p:cNvPicPr>
            <a:picLocks noChangeAspect="1" noChangeArrowheads="1"/>
          </p:cNvPicPr>
          <p:nvPr/>
        </p:nvPicPr>
        <p:blipFill>
          <a:blip r:embed="rId2" cstate="print"/>
          <a:srcRect/>
          <a:stretch>
            <a:fillRect/>
          </a:stretch>
        </p:blipFill>
        <p:spPr bwMode="auto">
          <a:xfrm>
            <a:off x="2627784" y="3933056"/>
            <a:ext cx="3672408" cy="275076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bg/>
                                          </p:spTgt>
                                        </p:tgtEl>
                                        <p:attrNameLst>
                                          <p:attrName>ppt_y</p:attrName>
                                        </p:attrNameLst>
                                      </p:cBhvr>
                                      <p:tavLst>
                                        <p:tav tm="0">
                                          <p:val>
                                            <p:strVal val="#ppt_y"/>
                                          </p:val>
                                        </p:tav>
                                        <p:tav tm="100000">
                                          <p:val>
                                            <p:strVal val="#ppt_y"/>
                                          </p:val>
                                        </p:tav>
                                      </p:tavLst>
                                    </p:anim>
                                    <p:anim calcmode="lin" valueType="num">
                                      <p:cBhvr>
                                        <p:cTn id="9" dur="5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8194"/>
                                        </p:tgtEl>
                                        <p:attrNameLst>
                                          <p:attrName>style.visibility</p:attrName>
                                        </p:attrNameLst>
                                      </p:cBhvr>
                                      <p:to>
                                        <p:strVal val="visible"/>
                                      </p:to>
                                    </p:set>
                                    <p:animEffect transition="in" filter="wheel(4)">
                                      <p:cBhvr>
                                        <p:cTn id="25" dur="2000"/>
                                        <p:tgtEl>
                                          <p:spTgt spid="819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Effect transition="in" filter="fade">
                                      <p:cBhvr>
                                        <p:cTn id="37" dur="1000"/>
                                        <p:tgtEl>
                                          <p:spTgt spid="8">
                                            <p:txEl>
                                              <p:pRg st="1" end="1"/>
                                            </p:txEl>
                                          </p:spTgt>
                                        </p:tgtEl>
                                      </p:cBhvr>
                                    </p:animEffect>
                                    <p:anim calcmode="lin" valueType="num">
                                      <p:cBhvr>
                                        <p:cTn id="3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332656"/>
            <a:ext cx="7772400" cy="648072"/>
          </a:xfrm>
        </p:spPr>
        <p:txBody>
          <a:bodyPr>
            <a:noAutofit/>
          </a:bodyPr>
          <a:lstStyle/>
          <a:p>
            <a:r>
              <a:rPr lang="it-IT" b="1" dirty="0">
                <a:solidFill>
                  <a:srgbClr val="FF0000"/>
                </a:solidFill>
              </a:rPr>
              <a:t>La fede nuova dei nostri ragazzi</a:t>
            </a:r>
          </a:p>
        </p:txBody>
      </p:sp>
      <p:sp>
        <p:nvSpPr>
          <p:cNvPr id="3" name="Sottotitolo 2"/>
          <p:cNvSpPr>
            <a:spLocks noGrp="1"/>
          </p:cNvSpPr>
          <p:nvPr>
            <p:ph type="subTitle" idx="1"/>
          </p:nvPr>
        </p:nvSpPr>
        <p:spPr>
          <a:xfrm>
            <a:off x="251520" y="1533277"/>
            <a:ext cx="8640960" cy="1656184"/>
          </a:xfrm>
          <a:solidFill>
            <a:srgbClr val="FFFF00"/>
          </a:solidFill>
          <a:ln w="25400">
            <a:solidFill>
              <a:srgbClr val="FF0000"/>
            </a:solidFill>
          </a:ln>
        </p:spPr>
        <p:txBody>
          <a:bodyPr>
            <a:noAutofit/>
          </a:bodyPr>
          <a:lstStyle/>
          <a:p>
            <a:pPr fontAlgn="base"/>
            <a:r>
              <a:rPr lang="it-IT" sz="2000" dirty="0">
                <a:solidFill>
                  <a:srgbClr val="002060"/>
                </a:solidFill>
              </a:rPr>
              <a:t>L’insieme della comunità cristiana e i singoli educatori sono chiamati a vivere la relazione educativa all’insegna di tre gesti fondamentali: «</a:t>
            </a:r>
            <a:r>
              <a:rPr lang="it-IT" sz="2000" b="1" dirty="0">
                <a:solidFill>
                  <a:srgbClr val="002060"/>
                </a:solidFill>
              </a:rPr>
              <a:t>io credo in te</a:t>
            </a:r>
            <a:r>
              <a:rPr lang="it-IT" sz="2000" dirty="0">
                <a:solidFill>
                  <a:srgbClr val="002060"/>
                </a:solidFill>
              </a:rPr>
              <a:t>», «</a:t>
            </a:r>
            <a:r>
              <a:rPr lang="it-IT" sz="2000" b="1" dirty="0">
                <a:solidFill>
                  <a:srgbClr val="002060"/>
                </a:solidFill>
              </a:rPr>
              <a:t>io spero con te</a:t>
            </a:r>
            <a:r>
              <a:rPr lang="it-IT" sz="2000" dirty="0">
                <a:solidFill>
                  <a:srgbClr val="002060"/>
                </a:solidFill>
              </a:rPr>
              <a:t>», «</a:t>
            </a:r>
            <a:r>
              <a:rPr lang="it-IT" sz="2000" b="1" dirty="0">
                <a:solidFill>
                  <a:srgbClr val="002060"/>
                </a:solidFill>
              </a:rPr>
              <a:t>ti amo alla maniera in cui Cristo ti ama</a:t>
            </a:r>
            <a:r>
              <a:rPr lang="it-IT" sz="2000" dirty="0">
                <a:solidFill>
                  <a:srgbClr val="002060"/>
                </a:solidFill>
              </a:rPr>
              <a:t>». Sapendo che sempre meno saranno i ragazzi che vengono alla Chiesa e sarà necessario raggiungerli nei luoghi che loro frequentano</a:t>
            </a:r>
            <a:r>
              <a:rPr lang="it-IT" sz="2000" dirty="0">
                <a:solidFill>
                  <a:schemeClr val="tx2"/>
                </a:solidFill>
              </a:rPr>
              <a:t>.</a:t>
            </a:r>
          </a:p>
        </p:txBody>
      </p:sp>
      <p:sp>
        <p:nvSpPr>
          <p:cNvPr id="6" name="Segnaposto data 5"/>
          <p:cNvSpPr>
            <a:spLocks noGrp="1"/>
          </p:cNvSpPr>
          <p:nvPr>
            <p:ph type="dt" sz="half" idx="10"/>
          </p:nvPr>
        </p:nvSpPr>
        <p:spPr/>
        <p:txBody>
          <a:bodyPr/>
          <a:lstStyle/>
          <a:p>
            <a:fld id="{C11F502A-192C-4E7C-88F6-D7DF5887C792}" type="datetime1">
              <a:rPr lang="it-IT" smtClean="0"/>
              <a:pPr/>
              <a:t>08/01/2023</a:t>
            </a:fld>
            <a:endParaRPr lang="it-IT" dirty="0"/>
          </a:p>
        </p:txBody>
      </p:sp>
      <p:sp>
        <p:nvSpPr>
          <p:cNvPr id="7" name="Segnaposto numero diapositiva 6"/>
          <p:cNvSpPr>
            <a:spLocks noGrp="1"/>
          </p:cNvSpPr>
          <p:nvPr>
            <p:ph type="sldNum" sz="quarter" idx="12"/>
          </p:nvPr>
        </p:nvSpPr>
        <p:spPr/>
        <p:txBody>
          <a:bodyPr/>
          <a:lstStyle/>
          <a:p>
            <a:fld id="{78428F92-4126-4B22-A40F-C5ADE85EE581}" type="slidenum">
              <a:rPr lang="it-IT" smtClean="0"/>
              <a:pPr/>
              <a:t>31</a:t>
            </a:fld>
            <a:endParaRPr lang="it-IT"/>
          </a:p>
        </p:txBody>
      </p:sp>
      <p:sp>
        <p:nvSpPr>
          <p:cNvPr id="8" name="CasellaDiTesto 7"/>
          <p:cNvSpPr txBox="1"/>
          <p:nvPr/>
        </p:nvSpPr>
        <p:spPr>
          <a:xfrm>
            <a:off x="971600" y="1052736"/>
            <a:ext cx="7200800" cy="461665"/>
          </a:xfrm>
          <a:prstGeom prst="rect">
            <a:avLst/>
          </a:prstGeom>
          <a:noFill/>
        </p:spPr>
        <p:txBody>
          <a:bodyPr wrap="square" rtlCol="0">
            <a:spAutoFit/>
          </a:bodyPr>
          <a:lstStyle/>
          <a:p>
            <a:pPr algn="ctr"/>
            <a:r>
              <a:rPr lang="it-IT" sz="2400" b="1" dirty="0">
                <a:solidFill>
                  <a:schemeClr val="accent1"/>
                </a:solidFill>
              </a:rPr>
              <a:t>Raggiungerli nei luoghi che loro frequentano</a:t>
            </a:r>
          </a:p>
        </p:txBody>
      </p:sp>
      <p:pic>
        <p:nvPicPr>
          <p:cNvPr id="11266" name="Picture 2" descr="C:\Users\Master\Desktop\ca9.jpg"/>
          <p:cNvPicPr>
            <a:picLocks noChangeAspect="1" noChangeArrowheads="1"/>
          </p:cNvPicPr>
          <p:nvPr/>
        </p:nvPicPr>
        <p:blipFill>
          <a:blip r:embed="rId2" cstate="print"/>
          <a:srcRect/>
          <a:stretch>
            <a:fillRect/>
          </a:stretch>
        </p:blipFill>
        <p:spPr bwMode="auto">
          <a:xfrm>
            <a:off x="2373799" y="3404022"/>
            <a:ext cx="4396402" cy="2952328"/>
          </a:xfrm>
          <a:prstGeom prst="rect">
            <a:avLst/>
          </a:prstGeom>
          <a:noFill/>
          <a:ln w="25400">
            <a:solidFill>
              <a:srgbClr val="FF0000"/>
            </a:solidFill>
          </a:ln>
        </p:spPr>
      </p:pic>
      <p:sp>
        <p:nvSpPr>
          <p:cNvPr id="9" name="CasellaDiTesto 8"/>
          <p:cNvSpPr txBox="1"/>
          <p:nvPr/>
        </p:nvSpPr>
        <p:spPr>
          <a:xfrm>
            <a:off x="6909408" y="4401393"/>
            <a:ext cx="1800200" cy="923330"/>
          </a:xfrm>
          <a:prstGeom prst="rect">
            <a:avLst/>
          </a:prstGeom>
          <a:noFill/>
        </p:spPr>
        <p:txBody>
          <a:bodyPr wrap="square" rtlCol="0">
            <a:spAutoFit/>
          </a:bodyPr>
          <a:lstStyle/>
          <a:p>
            <a:pPr algn="ctr"/>
            <a:r>
              <a:rPr lang="it-IT" sz="5400" b="1" dirty="0">
                <a:solidFill>
                  <a:srgbClr val="FF0000"/>
                </a:solidFill>
              </a:rPr>
              <a:t>FINE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1266"/>
                                        </p:tgtEl>
                                        <p:attrNameLst>
                                          <p:attrName>style.visibility</p:attrName>
                                        </p:attrNameLst>
                                      </p:cBhvr>
                                      <p:to>
                                        <p:strVal val="visible"/>
                                      </p:to>
                                    </p:set>
                                    <p:animEffect transition="in" filter="wheel(4)">
                                      <p:cBhvr>
                                        <p:cTn id="16" dur="2000"/>
                                        <p:tgtEl>
                                          <p:spTgt spid="1126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fade">
                                      <p:cBhvr>
                                        <p:cTn id="21" dur="1000"/>
                                        <p:tgtEl>
                                          <p:spTgt spid="3">
                                            <p:bg/>
                                          </p:spTgt>
                                        </p:tgtEl>
                                      </p:cBhvr>
                                    </p:animEffect>
                                    <p:anim calcmode="lin" valueType="num">
                                      <p:cBhvr>
                                        <p:cTn id="22" dur="1000" fill="hold"/>
                                        <p:tgtEl>
                                          <p:spTgt spid="3">
                                            <p:bg/>
                                          </p:spTgt>
                                        </p:tgtEl>
                                        <p:attrNameLst>
                                          <p:attrName>ppt_x</p:attrName>
                                        </p:attrNameLst>
                                      </p:cBhvr>
                                      <p:tavLst>
                                        <p:tav tm="0">
                                          <p:val>
                                            <p:strVal val="#ppt_x"/>
                                          </p:val>
                                        </p:tav>
                                        <p:tav tm="100000">
                                          <p:val>
                                            <p:strVal val="#ppt_x"/>
                                          </p:val>
                                        </p:tav>
                                      </p:tavLst>
                                    </p:anim>
                                    <p:anim calcmode="lin" valueType="num">
                                      <p:cBhvr>
                                        <p:cTn id="23"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7CB61CB4-1CB8-4817-A132-6BC891E58AE5}"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4</a:t>
            </a:fld>
            <a:endParaRPr lang="it-IT"/>
          </a:p>
        </p:txBody>
      </p:sp>
      <p:sp>
        <p:nvSpPr>
          <p:cNvPr id="8" name="CasellaDiTesto 7"/>
          <p:cNvSpPr txBox="1"/>
          <p:nvPr/>
        </p:nvSpPr>
        <p:spPr>
          <a:xfrm>
            <a:off x="251520" y="2420888"/>
            <a:ext cx="8640960" cy="3170099"/>
          </a:xfrm>
          <a:prstGeom prst="rect">
            <a:avLst/>
          </a:prstGeom>
          <a:solidFill>
            <a:srgbClr val="FFFF00"/>
          </a:solidFill>
          <a:ln w="25400">
            <a:solidFill>
              <a:schemeClr val="accent1"/>
            </a:solidFill>
          </a:ln>
        </p:spPr>
        <p:txBody>
          <a:bodyPr wrap="square" rtlCol="0">
            <a:spAutoFit/>
          </a:bodyPr>
          <a:lstStyle/>
          <a:p>
            <a:pPr algn="just">
              <a:buFont typeface="Wingdings" pitchFamily="2" charset="2"/>
              <a:buChar char="Ø"/>
            </a:pPr>
            <a:r>
              <a:rPr lang="it-IT" sz="2000" b="1" dirty="0">
                <a:solidFill>
                  <a:srgbClr val="FF0000"/>
                </a:solidFill>
              </a:rPr>
              <a:t> i “mutanti” non sono più disposti </a:t>
            </a:r>
            <a:r>
              <a:rPr lang="it-IT" sz="2000" dirty="0"/>
              <a:t>per integrare l’autorità di tipo paterno;</a:t>
            </a:r>
          </a:p>
          <a:p>
            <a:pPr marL="269875" indent="-269875" algn="just">
              <a:buFont typeface="Wingdings" pitchFamily="2" charset="2"/>
              <a:buChar char="Ø"/>
            </a:pPr>
            <a:r>
              <a:rPr lang="it-IT" sz="2000" b="1" dirty="0">
                <a:solidFill>
                  <a:srgbClr val="FF0000"/>
                </a:solidFill>
              </a:rPr>
              <a:t>non sono più disponibili </a:t>
            </a:r>
            <a:r>
              <a:rPr lang="it-IT" sz="2000" dirty="0"/>
              <a:t>per integrare i modi di apprendimento fondati sulla “sottomissione” al sapere di un maestro;</a:t>
            </a:r>
          </a:p>
          <a:p>
            <a:pPr marL="269875" indent="-269875" algn="just">
              <a:buFont typeface="Wingdings" pitchFamily="2" charset="2"/>
              <a:buChar char="Ø"/>
            </a:pPr>
            <a:r>
              <a:rPr lang="it-IT" sz="2000" b="1" dirty="0">
                <a:solidFill>
                  <a:srgbClr val="FF0000"/>
                </a:solidFill>
              </a:rPr>
              <a:t>non imparano </a:t>
            </a:r>
            <a:r>
              <a:rPr lang="it-IT" sz="2000" dirty="0"/>
              <a:t>il rispetto se non a partire dal rispetto che è loro accordato;</a:t>
            </a:r>
          </a:p>
          <a:p>
            <a:pPr marL="269875" indent="-269875" algn="just">
              <a:buFont typeface="Wingdings" pitchFamily="2" charset="2"/>
              <a:buChar char="Ø"/>
            </a:pPr>
            <a:r>
              <a:rPr lang="it-IT" sz="2000" b="1" dirty="0">
                <a:solidFill>
                  <a:srgbClr val="FF0000"/>
                </a:solidFill>
              </a:rPr>
              <a:t>apprendono da noi </a:t>
            </a:r>
            <a:r>
              <a:rPr lang="it-IT" sz="2000" dirty="0"/>
              <a:t>(adulti) da ciò che ci vedono fare e non da ciò che ordiniamo loro di fare;</a:t>
            </a:r>
          </a:p>
          <a:p>
            <a:pPr marL="269875" indent="-269875" algn="just">
              <a:buFont typeface="Wingdings" pitchFamily="2" charset="2"/>
              <a:buChar char="Ø"/>
            </a:pPr>
            <a:r>
              <a:rPr lang="it-IT" sz="2000" b="1" dirty="0">
                <a:solidFill>
                  <a:srgbClr val="FF0000"/>
                </a:solidFill>
              </a:rPr>
              <a:t>conversazioni e negoziazioni “egualitarie” </a:t>
            </a:r>
            <a:r>
              <a:rPr lang="it-IT" sz="2000" dirty="0"/>
              <a:t>diventano gli strumenti privilegiati del </a:t>
            </a:r>
            <a:r>
              <a:rPr lang="it-IT" sz="2000" dirty="0" err="1"/>
              <a:t>co-sviluppo</a:t>
            </a:r>
            <a:r>
              <a:rPr lang="it-IT" sz="2000" dirty="0"/>
              <a:t> nostro e dei nostri ragazzi. </a:t>
            </a:r>
          </a:p>
          <a:p>
            <a:pPr marL="269875" indent="-269875" algn="just">
              <a:buFont typeface="Wingdings" pitchFamily="2" charset="2"/>
              <a:buChar char="Ø"/>
            </a:pPr>
            <a:r>
              <a:rPr lang="it-IT" sz="2000" b="1" dirty="0">
                <a:solidFill>
                  <a:srgbClr val="FF0000"/>
                </a:solidFill>
              </a:rPr>
              <a:t>La frattura generazionale </a:t>
            </a:r>
            <a:r>
              <a:rPr lang="it-IT" sz="2000" dirty="0"/>
              <a:t>manifesta spesso più la paura degli adulti che la reale situazione degli adolescenti.</a:t>
            </a:r>
          </a:p>
        </p:txBody>
      </p:sp>
      <p:sp>
        <p:nvSpPr>
          <p:cNvPr id="11" name="Rettangolo 10"/>
          <p:cNvSpPr/>
          <p:nvPr/>
        </p:nvSpPr>
        <p:spPr>
          <a:xfrm>
            <a:off x="251520" y="1268760"/>
            <a:ext cx="864096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400" b="1" dirty="0">
                <a:solidFill>
                  <a:srgbClr val="FFFF00"/>
                </a:solidFill>
              </a:rPr>
              <a:t>Così vengono identificati i punti che caratterizzano </a:t>
            </a:r>
          </a:p>
          <a:p>
            <a:pPr algn="ctr" fontAlgn="base"/>
            <a:r>
              <a:rPr lang="it-IT" sz="2400" b="1" dirty="0">
                <a:solidFill>
                  <a:srgbClr val="FFFF00"/>
                </a:solidFill>
              </a:rPr>
              <a:t>I «ragazzi mutanti»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fade">
                                      <p:cBhvr>
                                        <p:cTn id="16" dur="1000"/>
                                        <p:tgtEl>
                                          <p:spTgt spid="8">
                                            <p:txEl>
                                              <p:pRg st="0" end="0"/>
                                            </p:txEl>
                                          </p:spTgt>
                                        </p:tgtEl>
                                      </p:cBhvr>
                                    </p:animEffect>
                                    <p:anim calcmode="lin" valueType="num">
                                      <p:cBhvr>
                                        <p:cTn id="1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fade">
                                      <p:cBhvr>
                                        <p:cTn id="23" dur="1000"/>
                                        <p:tgtEl>
                                          <p:spTgt spid="8">
                                            <p:txEl>
                                              <p:pRg st="1" end="1"/>
                                            </p:txEl>
                                          </p:spTgt>
                                        </p:tgtEl>
                                      </p:cBhvr>
                                    </p:animEffect>
                                    <p:anim calcmode="lin" valueType="num">
                                      <p:cBhvr>
                                        <p:cTn id="2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1000"/>
                                        <p:tgtEl>
                                          <p:spTgt spid="8">
                                            <p:txEl>
                                              <p:pRg st="2" end="2"/>
                                            </p:txEl>
                                          </p:spTgt>
                                        </p:tgtEl>
                                      </p:cBhvr>
                                    </p:animEffect>
                                    <p:anim calcmode="lin" valueType="num">
                                      <p:cBhvr>
                                        <p:cTn id="3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1000"/>
                                        <p:tgtEl>
                                          <p:spTgt spid="8">
                                            <p:txEl>
                                              <p:pRg st="3" end="3"/>
                                            </p:txEl>
                                          </p:spTgt>
                                        </p:tgtEl>
                                      </p:cBhvr>
                                    </p:animEffect>
                                    <p:anim calcmode="lin" valueType="num">
                                      <p:cBhvr>
                                        <p:cTn id="3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Effect transition="in" filter="fade">
                                      <p:cBhvr>
                                        <p:cTn id="44" dur="1000"/>
                                        <p:tgtEl>
                                          <p:spTgt spid="8">
                                            <p:txEl>
                                              <p:pRg st="4" end="4"/>
                                            </p:txEl>
                                          </p:spTgt>
                                        </p:tgtEl>
                                      </p:cBhvr>
                                    </p:animEffect>
                                    <p:anim calcmode="lin" valueType="num">
                                      <p:cBhvr>
                                        <p:cTn id="45"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8">
                                            <p:txEl>
                                              <p:pRg st="5" end="5"/>
                                            </p:txEl>
                                          </p:spTgt>
                                        </p:tgtEl>
                                        <p:attrNameLst>
                                          <p:attrName>style.visibility</p:attrName>
                                        </p:attrNameLst>
                                      </p:cBhvr>
                                      <p:to>
                                        <p:strVal val="visible"/>
                                      </p:to>
                                    </p:set>
                                    <p:animEffect transition="in" filter="fade">
                                      <p:cBhvr>
                                        <p:cTn id="51" dur="1000"/>
                                        <p:tgtEl>
                                          <p:spTgt spid="8">
                                            <p:txEl>
                                              <p:pRg st="5" end="5"/>
                                            </p:txEl>
                                          </p:spTgt>
                                        </p:tgtEl>
                                      </p:cBhvr>
                                    </p:animEffect>
                                    <p:anim calcmode="lin" valueType="num">
                                      <p:cBhvr>
                                        <p:cTn id="52"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A34F7369-EA27-4527-9823-9D507C0486F0}"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5</a:t>
            </a:fld>
            <a:endParaRPr lang="it-IT"/>
          </a:p>
        </p:txBody>
      </p:sp>
      <p:sp>
        <p:nvSpPr>
          <p:cNvPr id="8" name="CasellaDiTesto 7"/>
          <p:cNvSpPr txBox="1"/>
          <p:nvPr/>
        </p:nvSpPr>
        <p:spPr>
          <a:xfrm>
            <a:off x="251520" y="2708920"/>
            <a:ext cx="8640960" cy="3477875"/>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sz="2000" b="1" dirty="0">
                <a:solidFill>
                  <a:srgbClr val="FF0000"/>
                </a:solidFill>
              </a:rPr>
              <a:t>Il sesso è vissuto </a:t>
            </a:r>
            <a:r>
              <a:rPr lang="it-IT" sz="2000" dirty="0"/>
              <a:t>anzitutto come un puro gioco di piacere, sottomesso all’unica regola del consenso. Una vertigine immediata senza durata e senza impegno. </a:t>
            </a:r>
          </a:p>
          <a:p>
            <a:pPr marL="269875" indent="-269875" algn="just">
              <a:buFont typeface="Wingdings" pitchFamily="2" charset="2"/>
              <a:buChar char="Ø"/>
            </a:pPr>
            <a:r>
              <a:rPr lang="it-IT" sz="2000" b="1" dirty="0">
                <a:solidFill>
                  <a:srgbClr val="FF0000"/>
                </a:solidFill>
              </a:rPr>
              <a:t>La paratia del genere diventa fluida </a:t>
            </a:r>
            <a:r>
              <a:rPr lang="it-IT" sz="2000" dirty="0"/>
              <a:t>e, al di là delle infinite discussioni della teoria di genere, essa condiziona la vita affettiva e sessuale degli adolescenti, trascinati dai modelli loro proposti dalla cultura mediatica.</a:t>
            </a:r>
          </a:p>
          <a:p>
            <a:pPr marL="269875" indent="-269875" algn="just">
              <a:buFont typeface="Wingdings" pitchFamily="2" charset="2"/>
              <a:buChar char="Ø"/>
            </a:pPr>
            <a:r>
              <a:rPr lang="it-IT" sz="2000" b="1" dirty="0">
                <a:solidFill>
                  <a:srgbClr val="FF0000"/>
                </a:solidFill>
              </a:rPr>
              <a:t>La sessualità </a:t>
            </a:r>
            <a:r>
              <a:rPr lang="it-IT" sz="2000" dirty="0"/>
              <a:t>tende e diventare il gioco dei possibili e si espande sull’onda di desideri molteplici e fluttuanti. L’atto sessuale si riduce ad esperienza, anche quando è di tipo omosessuale o bisessuale.</a:t>
            </a:r>
          </a:p>
          <a:p>
            <a:pPr marL="269875" indent="-269875" algn="just">
              <a:buFont typeface="Wingdings" pitchFamily="2" charset="2"/>
              <a:buChar char="Ø"/>
            </a:pPr>
            <a:r>
              <a:rPr lang="it-IT" sz="2000" b="1" dirty="0">
                <a:solidFill>
                  <a:srgbClr val="FF0000"/>
                </a:solidFill>
              </a:rPr>
              <a:t>I modelli di conformità </a:t>
            </a:r>
            <a:r>
              <a:rPr lang="it-IT" sz="2000" dirty="0"/>
              <a:t>sono, da un lato, quelli della pubblicità e, dall’altro, quelli della pornografia, che «</a:t>
            </a:r>
            <a:r>
              <a:rPr lang="it-IT" sz="2000" b="1" dirty="0"/>
              <a:t>è la principale fonte d’informazione e di formazione in materia sessuale per gli adolescenti</a:t>
            </a:r>
            <a:r>
              <a:rPr lang="it-IT" sz="2000" dirty="0"/>
              <a:t>».</a:t>
            </a:r>
            <a:endParaRPr lang="it-IT" sz="2000" b="1" dirty="0"/>
          </a:p>
        </p:txBody>
      </p:sp>
      <p:sp>
        <p:nvSpPr>
          <p:cNvPr id="11" name="Rettangolo 10"/>
          <p:cNvSpPr/>
          <p:nvPr/>
        </p:nvSpPr>
        <p:spPr>
          <a:xfrm>
            <a:off x="251520" y="1196752"/>
            <a:ext cx="864096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Nei confronti della sessualità la sfida che essi affrontano è quella di riconoscere lo statuto del corpo, l’unità della loro persona e il senso dei gesti e degli atti. </a:t>
            </a:r>
          </a:p>
          <a:p>
            <a:pPr algn="ctr" fontAlgn="base"/>
            <a:r>
              <a:rPr lang="it-IT" sz="2000" b="1" dirty="0">
                <a:solidFill>
                  <a:srgbClr val="FFFF00"/>
                </a:solidFill>
              </a:rPr>
              <a:t>Si tratta di un orizzonte antropologico rispetto a cui </a:t>
            </a:r>
          </a:p>
          <a:p>
            <a:pPr algn="ctr" fontAlgn="base"/>
            <a:r>
              <a:rPr lang="it-IT" sz="2000" b="1" dirty="0">
                <a:solidFill>
                  <a:srgbClr val="FFFF00"/>
                </a:solidFill>
              </a:rPr>
              <a:t>le liste normative risultano incomprensibili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fade">
                                      <p:cBhvr>
                                        <p:cTn id="16" dur="1000"/>
                                        <p:tgtEl>
                                          <p:spTgt spid="8">
                                            <p:txEl>
                                              <p:pRg st="0" end="0"/>
                                            </p:txEl>
                                          </p:spTgt>
                                        </p:tgtEl>
                                      </p:cBhvr>
                                    </p:animEffect>
                                    <p:anim calcmode="lin" valueType="num">
                                      <p:cBhvr>
                                        <p:cTn id="1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fade">
                                      <p:cBhvr>
                                        <p:cTn id="23" dur="1000"/>
                                        <p:tgtEl>
                                          <p:spTgt spid="8">
                                            <p:txEl>
                                              <p:pRg st="1" end="1"/>
                                            </p:txEl>
                                          </p:spTgt>
                                        </p:tgtEl>
                                      </p:cBhvr>
                                    </p:animEffect>
                                    <p:anim calcmode="lin" valueType="num">
                                      <p:cBhvr>
                                        <p:cTn id="2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1000"/>
                                        <p:tgtEl>
                                          <p:spTgt spid="8">
                                            <p:txEl>
                                              <p:pRg st="2" end="2"/>
                                            </p:txEl>
                                          </p:spTgt>
                                        </p:tgtEl>
                                      </p:cBhvr>
                                    </p:animEffect>
                                    <p:anim calcmode="lin" valueType="num">
                                      <p:cBhvr>
                                        <p:cTn id="3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1000"/>
                                        <p:tgtEl>
                                          <p:spTgt spid="8">
                                            <p:txEl>
                                              <p:pRg st="3" end="3"/>
                                            </p:txEl>
                                          </p:spTgt>
                                        </p:tgtEl>
                                      </p:cBhvr>
                                    </p:animEffect>
                                    <p:anim calcmode="lin" valueType="num">
                                      <p:cBhvr>
                                        <p:cTn id="3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77DB1205-6D3D-44A1-9FD5-7B7539EBECFC}"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6</a:t>
            </a:fld>
            <a:endParaRPr lang="it-IT"/>
          </a:p>
        </p:txBody>
      </p:sp>
      <p:sp>
        <p:nvSpPr>
          <p:cNvPr id="8" name="CasellaDiTesto 7"/>
          <p:cNvSpPr txBox="1"/>
          <p:nvPr/>
        </p:nvSpPr>
        <p:spPr>
          <a:xfrm>
            <a:off x="251520" y="2348880"/>
            <a:ext cx="8640960" cy="2554545"/>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sz="2000" b="1" dirty="0">
                <a:solidFill>
                  <a:srgbClr val="FF0000"/>
                </a:solidFill>
              </a:rPr>
              <a:t>Da qui nasce una presa di coscienza </a:t>
            </a:r>
            <a:r>
              <a:rPr lang="it-IT" sz="2000" dirty="0"/>
              <a:t>non solo della propria unità di persona, ma anche di un dono di sé libero e responsabile. </a:t>
            </a:r>
          </a:p>
          <a:p>
            <a:pPr marL="269875" indent="-269875" algn="just">
              <a:buFont typeface="Wingdings" pitchFamily="2" charset="2"/>
              <a:buChar char="Ø"/>
            </a:pPr>
            <a:r>
              <a:rPr lang="it-IT" sz="2000" b="1" dirty="0">
                <a:solidFill>
                  <a:srgbClr val="FF0000"/>
                </a:solidFill>
              </a:rPr>
              <a:t>Il controllo dei gesti </a:t>
            </a:r>
            <a:r>
              <a:rPr lang="it-IT" sz="2000" dirty="0"/>
              <a:t>non è più castrazione, seppur raggiunto attraverso prove ed errori.</a:t>
            </a:r>
          </a:p>
          <a:p>
            <a:pPr marL="269875" indent="-269875" algn="just">
              <a:buFont typeface="Wingdings" pitchFamily="2" charset="2"/>
              <a:buChar char="Ø"/>
            </a:pPr>
            <a:r>
              <a:rPr lang="it-IT" sz="2000" b="1" dirty="0">
                <a:solidFill>
                  <a:srgbClr val="FF0000"/>
                </a:solidFill>
              </a:rPr>
              <a:t>Si apre così una nuova confidenza con l’adulto</a:t>
            </a:r>
            <a:r>
              <a:rPr lang="it-IT" sz="2000" dirty="0"/>
              <a:t>, chiamato ad accompagnare e a non forzare le tappe. Fino alla scoperta dell’interiorità che abita il corpo, al silenzio meditativo che alimenta la persona, alla capacità di stare con se stessi nel dono ad altri.</a:t>
            </a:r>
          </a:p>
        </p:txBody>
      </p:sp>
      <p:sp>
        <p:nvSpPr>
          <p:cNvPr id="11" name="Rettangolo 10"/>
          <p:cNvSpPr/>
          <p:nvPr/>
        </p:nvSpPr>
        <p:spPr>
          <a:xfrm>
            <a:off x="251520" y="980728"/>
            <a:ext cx="864096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Ma proprio il rapporto meccanico e disconnesso dall’emozione trasmesso dalla pornografia rilancia l’esigenza, assai viva nei ragazzi, dell’unità della loro persona e del pericolo di una intima dissociazione quando il corpo, </a:t>
            </a:r>
          </a:p>
          <a:p>
            <a:pPr algn="ctr" fontAlgn="base"/>
            <a:r>
              <a:rPr lang="it-IT" sz="2000" b="1" dirty="0">
                <a:solidFill>
                  <a:srgbClr val="FFFF00"/>
                </a:solidFill>
              </a:rPr>
              <a:t>proprio e altrui, è ridotto a strumento</a:t>
            </a:r>
          </a:p>
        </p:txBody>
      </p:sp>
      <p:pic>
        <p:nvPicPr>
          <p:cNvPr id="4098" name="Picture 2" descr="C:\Users\Master\Desktop\Fede\re.jpg"/>
          <p:cNvPicPr>
            <a:picLocks noChangeAspect="1" noChangeArrowheads="1"/>
          </p:cNvPicPr>
          <p:nvPr/>
        </p:nvPicPr>
        <p:blipFill>
          <a:blip r:embed="rId2" cstate="print"/>
          <a:srcRect/>
          <a:stretch>
            <a:fillRect/>
          </a:stretch>
        </p:blipFill>
        <p:spPr bwMode="auto">
          <a:xfrm>
            <a:off x="4572000" y="5013176"/>
            <a:ext cx="3456384" cy="1648429"/>
          </a:xfrm>
          <a:prstGeom prst="rect">
            <a:avLst/>
          </a:prstGeom>
          <a:noFill/>
          <a:ln w="25400">
            <a:solidFill>
              <a:srgbClr val="FF0000"/>
            </a:solidFill>
          </a:ln>
        </p:spPr>
      </p:pic>
      <p:pic>
        <p:nvPicPr>
          <p:cNvPr id="1026" name="Picture 2" descr="C:\Users\Master\Desktop\Fede\ca37.jpg"/>
          <p:cNvPicPr>
            <a:picLocks noChangeAspect="1" noChangeArrowheads="1"/>
          </p:cNvPicPr>
          <p:nvPr/>
        </p:nvPicPr>
        <p:blipFill>
          <a:blip r:embed="rId3" cstate="print"/>
          <a:srcRect/>
          <a:stretch>
            <a:fillRect/>
          </a:stretch>
        </p:blipFill>
        <p:spPr bwMode="auto">
          <a:xfrm>
            <a:off x="1691680" y="5013176"/>
            <a:ext cx="2448272" cy="162331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animEffect transition="in" filter="wheel(4)">
                                      <p:cBhvr>
                                        <p:cTn id="21" dur="2000"/>
                                        <p:tgtEl>
                                          <p:spTgt spid="4098"/>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1000"/>
                                        <p:tgtEl>
                                          <p:spTgt spid="8">
                                            <p:txEl>
                                              <p:pRg st="0" end="0"/>
                                            </p:txEl>
                                          </p:spTgt>
                                        </p:tgtEl>
                                      </p:cBhvr>
                                    </p:animEffect>
                                    <p:anim calcmode="lin" valueType="num">
                                      <p:cBhvr>
                                        <p:cTn id="27"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8">
                                            <p:txEl>
                                              <p:pRg st="1" end="1"/>
                                            </p:txEl>
                                          </p:spTgt>
                                        </p:tgtEl>
                                        <p:attrNameLst>
                                          <p:attrName>style.visibility</p:attrName>
                                        </p:attrNameLst>
                                      </p:cBhvr>
                                      <p:to>
                                        <p:strVal val="visible"/>
                                      </p:to>
                                    </p:set>
                                    <p:animEffect transition="in" filter="fade">
                                      <p:cBhvr>
                                        <p:cTn id="33" dur="1000"/>
                                        <p:tgtEl>
                                          <p:spTgt spid="8">
                                            <p:txEl>
                                              <p:pRg st="1" end="1"/>
                                            </p:txEl>
                                          </p:spTgt>
                                        </p:tgtEl>
                                      </p:cBhvr>
                                    </p:animEffect>
                                    <p:anim calcmode="lin" valueType="num">
                                      <p:cBhvr>
                                        <p:cTn id="3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fade">
                                      <p:cBhvr>
                                        <p:cTn id="40" dur="1000"/>
                                        <p:tgtEl>
                                          <p:spTgt spid="8">
                                            <p:txEl>
                                              <p:pRg st="2" end="2"/>
                                            </p:txEl>
                                          </p:spTgt>
                                        </p:tgtEl>
                                      </p:cBhvr>
                                    </p:animEffect>
                                    <p:anim calcmode="lin" valueType="num">
                                      <p:cBhvr>
                                        <p:cTn id="4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FF07169D-01F6-4FD3-9060-20F648373B0C}"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7</a:t>
            </a:fld>
            <a:endParaRPr lang="it-IT"/>
          </a:p>
        </p:txBody>
      </p:sp>
      <p:sp>
        <p:nvSpPr>
          <p:cNvPr id="8" name="CasellaDiTesto 7"/>
          <p:cNvSpPr txBox="1"/>
          <p:nvPr/>
        </p:nvSpPr>
        <p:spPr>
          <a:xfrm>
            <a:off x="251520" y="2852936"/>
            <a:ext cx="8640960" cy="1938992"/>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sz="2000" b="1" dirty="0">
                <a:solidFill>
                  <a:srgbClr val="FF0000"/>
                </a:solidFill>
              </a:rPr>
              <a:t>A partire dalla loro consapevolezza </a:t>
            </a:r>
            <a:r>
              <a:rPr lang="it-IT" sz="2000" dirty="0"/>
              <a:t>di vedere morire il bambino che è in loro a favore di un nuovo adulto, percezione che si avvicina al compito del cristiano di lasciare morire l’uomo vecchio per una nuova vita. </a:t>
            </a:r>
          </a:p>
          <a:p>
            <a:pPr marL="269875" indent="-269875" algn="just">
              <a:buFont typeface="Wingdings" pitchFamily="2" charset="2"/>
              <a:buChar char="Ø"/>
            </a:pPr>
            <a:r>
              <a:rPr lang="it-IT" sz="2000" b="1" dirty="0">
                <a:solidFill>
                  <a:srgbClr val="FF0000"/>
                </a:solidFill>
              </a:rPr>
              <a:t>Al momento della crescita </a:t>
            </a:r>
            <a:r>
              <a:rPr lang="it-IT" sz="2000" dirty="0"/>
              <a:t>il bambino che diventa adolescente impara a pensare da solo, ad agire per propria volontà, ad essere un «io» di fronte agli altri.</a:t>
            </a:r>
          </a:p>
        </p:txBody>
      </p:sp>
      <p:sp>
        <p:nvSpPr>
          <p:cNvPr id="11" name="Rettangolo 10"/>
          <p:cNvSpPr/>
          <p:nvPr/>
        </p:nvSpPr>
        <p:spPr>
          <a:xfrm>
            <a:off x="251520" y="1124744"/>
            <a:ext cx="8640960"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«Accompagnare un bambino, un adolescente sul cammino di fede, significa sforzarsi di creare le condizioni di un incontro con Cristo, è la proposta di partire alla sequela di Cristo in un cammino che gli sia proprio. Insomma, si tratta di aiutarlo a udire l’appello del Cristo dentro la sua vita,  a scoprire la vocazione che gli è propria e a rispondervi».</a:t>
            </a:r>
          </a:p>
        </p:txBody>
      </p:sp>
      <p:pic>
        <p:nvPicPr>
          <p:cNvPr id="5122" name="Picture 2" descr="C:\Users\Master\Desktop\Fede\ca21.jpg"/>
          <p:cNvPicPr>
            <a:picLocks noChangeAspect="1" noChangeArrowheads="1"/>
          </p:cNvPicPr>
          <p:nvPr/>
        </p:nvPicPr>
        <p:blipFill>
          <a:blip r:embed="rId2" cstate="print"/>
          <a:srcRect/>
          <a:stretch>
            <a:fillRect/>
          </a:stretch>
        </p:blipFill>
        <p:spPr bwMode="auto">
          <a:xfrm>
            <a:off x="2699792" y="4885006"/>
            <a:ext cx="3384376" cy="178528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wheel(4)">
                                      <p:cBhvr>
                                        <p:cTn id="16" dur="2000"/>
                                        <p:tgtEl>
                                          <p:spTgt spid="512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A2FEDA74-92F0-4473-9F0E-EEE745F4A189}"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8</a:t>
            </a:fld>
            <a:endParaRPr lang="it-IT"/>
          </a:p>
        </p:txBody>
      </p:sp>
      <p:sp>
        <p:nvSpPr>
          <p:cNvPr id="8" name="CasellaDiTesto 7"/>
          <p:cNvSpPr txBox="1"/>
          <p:nvPr/>
        </p:nvSpPr>
        <p:spPr>
          <a:xfrm>
            <a:off x="251520" y="2132856"/>
            <a:ext cx="8640960" cy="1938992"/>
          </a:xfrm>
          <a:prstGeom prst="rect">
            <a:avLst/>
          </a:prstGeom>
          <a:solidFill>
            <a:srgbClr val="FFFF00"/>
          </a:solidFill>
          <a:ln w="25400">
            <a:solidFill>
              <a:schemeClr val="accent1"/>
            </a:solidFill>
          </a:ln>
        </p:spPr>
        <p:txBody>
          <a:bodyPr wrap="square" rtlCol="0">
            <a:spAutoFit/>
          </a:bodyPr>
          <a:lstStyle/>
          <a:p>
            <a:pPr marL="269875" indent="-269875" algn="just">
              <a:buFont typeface="Wingdings" pitchFamily="2" charset="2"/>
              <a:buChar char="Ø"/>
            </a:pPr>
            <a:r>
              <a:rPr lang="it-IT" sz="2000" b="1" dirty="0">
                <a:solidFill>
                  <a:srgbClr val="FF0000"/>
                </a:solidFill>
              </a:rPr>
              <a:t>Così i piccoli gesti di emancipazione </a:t>
            </a:r>
            <a:r>
              <a:rPr lang="it-IT" sz="2000" dirty="0"/>
              <a:t>si possono collocare accanto al rito di passaggio della cresima. Un cammino da fare in gruppo e dentro le relazioni che si istaurano con i leader di fatto e quelli proposti dagli adulti. </a:t>
            </a:r>
          </a:p>
          <a:p>
            <a:pPr marL="269875" indent="-269875" algn="just">
              <a:buFont typeface="Wingdings" pitchFamily="2" charset="2"/>
              <a:buChar char="Ø"/>
            </a:pPr>
            <a:r>
              <a:rPr lang="it-IT" sz="2000" b="1" dirty="0">
                <a:solidFill>
                  <a:srgbClr val="FF0000"/>
                </a:solidFill>
              </a:rPr>
              <a:t>A questi ultimi</a:t>
            </a:r>
            <a:r>
              <a:rPr lang="it-IT" sz="2000" dirty="0"/>
              <a:t> compete in particolare il delicato compito dell’accompagnamento. Esso conosce la pazienza della crescita, la scansione delle tappe, la dimensione relazionale e sociale.</a:t>
            </a:r>
          </a:p>
        </p:txBody>
      </p:sp>
      <p:sp>
        <p:nvSpPr>
          <p:cNvPr id="11" name="Rettangolo 10"/>
          <p:cNvSpPr/>
          <p:nvPr/>
        </p:nvSpPr>
        <p:spPr>
          <a:xfrm>
            <a:off x="251520" y="1124744"/>
            <a:ext cx="864096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Il percorso catecumenale trasforma similmente un simpatizzante della Chiesa in una persona che è in grado di dire «io credo»</a:t>
            </a:r>
          </a:p>
        </p:txBody>
      </p:sp>
      <p:pic>
        <p:nvPicPr>
          <p:cNvPr id="6146" name="Picture 2" descr="C:\Users\Master\Desktop\Fede\ca24.jpg"/>
          <p:cNvPicPr>
            <a:picLocks noChangeAspect="1" noChangeArrowheads="1"/>
          </p:cNvPicPr>
          <p:nvPr/>
        </p:nvPicPr>
        <p:blipFill>
          <a:blip r:embed="rId2" cstate="print"/>
          <a:srcRect/>
          <a:stretch>
            <a:fillRect/>
          </a:stretch>
        </p:blipFill>
        <p:spPr bwMode="auto">
          <a:xfrm>
            <a:off x="2699792" y="4221088"/>
            <a:ext cx="3491798" cy="232363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wheel(4)">
                                      <p:cBhvr>
                                        <p:cTn id="16" dur="2000"/>
                                        <p:tgtEl>
                                          <p:spTgt spid="614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0"/>
            <a:ext cx="7772400" cy="794519"/>
          </a:xfrm>
        </p:spPr>
        <p:txBody>
          <a:bodyPr>
            <a:normAutofit/>
          </a:bodyPr>
          <a:lstStyle/>
          <a:p>
            <a:r>
              <a:rPr lang="it-IT" b="1" dirty="0">
                <a:solidFill>
                  <a:srgbClr val="FF0000"/>
                </a:solidFill>
              </a:rPr>
              <a:t>ADOLESCENTI E FEDE</a:t>
            </a:r>
          </a:p>
        </p:txBody>
      </p:sp>
      <p:sp>
        <p:nvSpPr>
          <p:cNvPr id="5" name="Segnaposto data 4"/>
          <p:cNvSpPr>
            <a:spLocks noGrp="1"/>
          </p:cNvSpPr>
          <p:nvPr>
            <p:ph type="dt" sz="half" idx="10"/>
          </p:nvPr>
        </p:nvSpPr>
        <p:spPr/>
        <p:txBody>
          <a:bodyPr/>
          <a:lstStyle/>
          <a:p>
            <a:fld id="{502360AD-C0A4-46E8-B7F5-A481822D5007}" type="datetime1">
              <a:rPr lang="it-IT" smtClean="0"/>
              <a:pPr/>
              <a:t>08/01/2023</a:t>
            </a:fld>
            <a:endParaRPr lang="it-IT"/>
          </a:p>
        </p:txBody>
      </p:sp>
      <p:sp>
        <p:nvSpPr>
          <p:cNvPr id="6" name="Segnaposto numero diapositiva 5"/>
          <p:cNvSpPr>
            <a:spLocks noGrp="1"/>
          </p:cNvSpPr>
          <p:nvPr>
            <p:ph type="sldNum" sz="quarter" idx="12"/>
          </p:nvPr>
        </p:nvSpPr>
        <p:spPr/>
        <p:txBody>
          <a:bodyPr/>
          <a:lstStyle/>
          <a:p>
            <a:fld id="{E4E6BF45-AEAD-485F-9018-C6F776D01CBA}" type="slidenum">
              <a:rPr lang="it-IT" smtClean="0"/>
              <a:pPr/>
              <a:t>9</a:t>
            </a:fld>
            <a:endParaRPr lang="it-IT"/>
          </a:p>
        </p:txBody>
      </p:sp>
      <p:sp>
        <p:nvSpPr>
          <p:cNvPr id="8" name="CasellaDiTesto 7"/>
          <p:cNvSpPr txBox="1"/>
          <p:nvPr/>
        </p:nvSpPr>
        <p:spPr>
          <a:xfrm>
            <a:off x="251520" y="2204864"/>
            <a:ext cx="8640960" cy="2554545"/>
          </a:xfrm>
          <a:prstGeom prst="rect">
            <a:avLst/>
          </a:prstGeom>
          <a:solidFill>
            <a:srgbClr val="FFFF00"/>
          </a:solidFill>
          <a:ln w="25400">
            <a:solidFill>
              <a:schemeClr val="accent1"/>
            </a:solidFill>
          </a:ln>
        </p:spPr>
        <p:txBody>
          <a:bodyPr wrap="square" rtlCol="0">
            <a:spAutoFit/>
          </a:bodyPr>
          <a:lstStyle/>
          <a:p>
            <a:pPr marL="269875" indent="-269875" algn="just" fontAlgn="base">
              <a:buFont typeface="Wingdings" pitchFamily="2" charset="2"/>
              <a:buChar char="Ø"/>
            </a:pPr>
            <a:r>
              <a:rPr lang="it-IT" sz="2000" b="1" dirty="0">
                <a:solidFill>
                  <a:srgbClr val="FF0000"/>
                </a:solidFill>
              </a:rPr>
              <a:t>Sapendo che sempre meno </a:t>
            </a:r>
            <a:r>
              <a:rPr lang="it-IT" sz="2000" dirty="0"/>
              <a:t>saranno i ragazzi che vengono alla Chiesa e sarà necessario raggiungerli nei luoghi che loro frequentano.</a:t>
            </a:r>
          </a:p>
          <a:p>
            <a:pPr marL="269875" indent="-269875" algn="just" fontAlgn="base">
              <a:buFont typeface="Wingdings" pitchFamily="2" charset="2"/>
              <a:buChar char="Ø"/>
            </a:pPr>
            <a:r>
              <a:rPr lang="it-IT" sz="2000" b="1" dirty="0">
                <a:solidFill>
                  <a:srgbClr val="FF0000"/>
                </a:solidFill>
              </a:rPr>
              <a:t>Un insegnamento “dall’alto” non funziona più</a:t>
            </a:r>
            <a:r>
              <a:rPr lang="it-IT" sz="2000" dirty="0"/>
              <a:t>. «I giovani vogliono essere attori delle loro scoperte, apprendono meglio se sono interattivi con quanto proponiamo loro. </a:t>
            </a:r>
          </a:p>
          <a:p>
            <a:pPr marL="269875" indent="-269875" algn="just" fontAlgn="base">
              <a:buFont typeface="Wingdings" pitchFamily="2" charset="2"/>
              <a:buChar char="Ø"/>
            </a:pPr>
            <a:r>
              <a:rPr lang="it-IT" sz="2000" b="1" dirty="0">
                <a:solidFill>
                  <a:srgbClr val="FF0000"/>
                </a:solidFill>
              </a:rPr>
              <a:t>Entrare nei loro modi di funzionamento</a:t>
            </a:r>
            <a:r>
              <a:rPr lang="it-IT" sz="2000" dirty="0"/>
              <a:t>, utilizzare i loro strumenti mediali, non può che aiutarci  a entrare in una dinamica nuova dell’annuncio con gli strumenti del nostro tempo».</a:t>
            </a:r>
          </a:p>
        </p:txBody>
      </p:sp>
      <p:sp>
        <p:nvSpPr>
          <p:cNvPr id="11" name="Rettangolo 10"/>
          <p:cNvSpPr/>
          <p:nvPr/>
        </p:nvSpPr>
        <p:spPr>
          <a:xfrm>
            <a:off x="251520" y="1124744"/>
            <a:ext cx="864096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2000" b="1" dirty="0">
                <a:solidFill>
                  <a:srgbClr val="FFFF00"/>
                </a:solidFill>
              </a:rPr>
              <a:t>Don Bosco diceva: “Ogni ragazzo ha un punto accessibile al bene, compito dell’educatore è quello di scoprirlo e metterlo in funzione”. Oggi, più di allora, questa nobile arte di educare è da riscoprire ed attualizzare</a:t>
            </a:r>
          </a:p>
        </p:txBody>
      </p:sp>
      <p:pic>
        <p:nvPicPr>
          <p:cNvPr id="8194" name="Picture 2" descr="C:\Users\Master\Desktop\Fede\ca22.jpg"/>
          <p:cNvPicPr>
            <a:picLocks noChangeAspect="1" noChangeArrowheads="1"/>
          </p:cNvPicPr>
          <p:nvPr/>
        </p:nvPicPr>
        <p:blipFill>
          <a:blip r:embed="rId2" cstate="print"/>
          <a:srcRect/>
          <a:stretch>
            <a:fillRect/>
          </a:stretch>
        </p:blipFill>
        <p:spPr bwMode="auto">
          <a:xfrm>
            <a:off x="3203848" y="4869160"/>
            <a:ext cx="2736304" cy="177516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4)">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animEffect transition="in" filter="fade">
                                      <p:cBhvr>
                                        <p:cTn id="35" dur="1000"/>
                                        <p:tgtEl>
                                          <p:spTgt spid="8">
                                            <p:txEl>
                                              <p:pRg st="2" end="2"/>
                                            </p:txEl>
                                          </p:spTgt>
                                        </p:tgtEl>
                                      </p:cBhvr>
                                    </p:animEffect>
                                    <p:anim calcmode="lin" valueType="num">
                                      <p:cBhvr>
                                        <p:cTn id="36"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3641</Words>
  <Application>Microsoft Office PowerPoint</Application>
  <PresentationFormat>Presentazione su schermo (4:3)</PresentationFormat>
  <Paragraphs>217</Paragraphs>
  <Slides>31</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31</vt:i4>
      </vt:variant>
    </vt:vector>
  </HeadingPairs>
  <TitlesOfParts>
    <vt:vector size="35" baseType="lpstr">
      <vt:lpstr>Arial</vt:lpstr>
      <vt:lpstr>Calibri</vt:lpstr>
      <vt:lpstr>Wingdings</vt:lpstr>
      <vt:lpstr>Tema di Office</vt:lpstr>
      <vt:lpstr>ADOLESCENTI E FEDE</vt:lpstr>
      <vt:lpstr>ADOLESCENTI E FEDE</vt:lpstr>
      <vt:lpstr>ADOLESCENTI E FEDE</vt:lpstr>
      <vt:lpstr>ADOLESCENTI E FEDE</vt:lpstr>
      <vt:lpstr>ADOLESCENTI E FEDE</vt:lpstr>
      <vt:lpstr>ADOLESCENTI E FEDE</vt:lpstr>
      <vt:lpstr>ADOLESCENTI E FEDE</vt:lpstr>
      <vt:lpstr>ADOLESCENTI E FEDE</vt:lpstr>
      <vt:lpstr>ADOLESCENTI E FEDE</vt:lpstr>
      <vt:lpstr>ADOLESCENTI E FEDE</vt:lpstr>
      <vt:lpstr>ADOLESCENTI E FEDE</vt:lpstr>
      <vt:lpstr>Gli adolescenti e la di fede</vt:lpstr>
      <vt:lpstr>Gli adolescenti e la di fede</vt:lpstr>
      <vt:lpstr>Gli adolescenti e la di fede</vt:lpstr>
      <vt:lpstr>Gli adolescenti e la di fede</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La fede nuova dei nostri ragazzi</vt:lpstr>
      <vt:lpstr>Gli adolescenti e la di fede</vt:lpstr>
      <vt:lpstr>Gli adolescenti e la di fede</vt:lpstr>
      <vt:lpstr>Gli adolescenti e la di fede</vt:lpstr>
      <vt:lpstr>La fede nuova dei nostri ragazzi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Adolescenti e la fede</dc:title>
  <dc:creator>Francesco Cannizzaro</dc:creator>
  <cp:lastModifiedBy>Franco</cp:lastModifiedBy>
  <cp:revision>38</cp:revision>
  <dcterms:created xsi:type="dcterms:W3CDTF">2019-09-06T10:13:55Z</dcterms:created>
  <dcterms:modified xsi:type="dcterms:W3CDTF">2023-01-08T09:02:19Z</dcterms:modified>
</cp:coreProperties>
</file>